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28"/>
  </p:notesMasterIdLst>
  <p:sldIdLst>
    <p:sldId id="256" r:id="rId3"/>
    <p:sldId id="257" r:id="rId4"/>
    <p:sldId id="271" r:id="rId5"/>
    <p:sldId id="261" r:id="rId6"/>
    <p:sldId id="270" r:id="rId7"/>
    <p:sldId id="272" r:id="rId8"/>
    <p:sldId id="273" r:id="rId9"/>
    <p:sldId id="263" r:id="rId10"/>
    <p:sldId id="275" r:id="rId11"/>
    <p:sldId id="276" r:id="rId12"/>
    <p:sldId id="277" r:id="rId13"/>
    <p:sldId id="278" r:id="rId14"/>
    <p:sldId id="279" r:id="rId15"/>
    <p:sldId id="280" r:id="rId16"/>
    <p:sldId id="281" r:id="rId17"/>
    <p:sldId id="274" r:id="rId18"/>
    <p:sldId id="282" r:id="rId19"/>
    <p:sldId id="283" r:id="rId20"/>
    <p:sldId id="266" r:id="rId21"/>
    <p:sldId id="284" r:id="rId22"/>
    <p:sldId id="286" r:id="rId23"/>
    <p:sldId id="285" r:id="rId24"/>
    <p:sldId id="287" r:id="rId25"/>
    <p:sldId id="288"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F3"/>
    <a:srgbClr val="008000"/>
    <a:srgbClr val="A92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A8147-86E7-4ABB-96FD-9F9AAA0689A8}" type="datetimeFigureOut">
              <a:rPr lang="en-US" smtClean="0"/>
              <a:t>11/29/2017</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F81BE-3C14-4D93-94E1-157ECF533CB1}" type="slidenum">
              <a:rPr lang="en-US" smtClean="0"/>
              <a:t>‹#›</a:t>
            </a:fld>
            <a:endParaRPr lang="en-US"/>
          </a:p>
        </p:txBody>
      </p:sp>
    </p:spTree>
    <p:extLst>
      <p:ext uri="{BB962C8B-B14F-4D97-AF65-F5344CB8AC3E}">
        <p14:creationId xmlns:p14="http://schemas.microsoft.com/office/powerpoint/2010/main" val="368515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Speci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Ecosyst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A26F81BE-3C14-4D93-94E1-157ECF533CB1}"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smtClean="0"/>
              <a:t>a </a:t>
            </a:r>
            <a:r>
              <a:rPr lang="en-US" altLang="ru-RU" smtClean="0">
                <a:hlinkClick r:id="rId3" tooltip="Species"/>
              </a:rPr>
              <a:t>species</a:t>
            </a:r>
            <a:r>
              <a:rPr lang="en-US" altLang="ru-RU" smtClean="0"/>
              <a:t> is defined as native (or </a:t>
            </a:r>
            <a:r>
              <a:rPr lang="en-US" altLang="ru-RU" b="1" smtClean="0"/>
              <a:t>indigenous</a:t>
            </a:r>
            <a:r>
              <a:rPr lang="en-US" altLang="ru-RU" smtClean="0"/>
              <a:t>) to a given region or </a:t>
            </a:r>
            <a:r>
              <a:rPr lang="en-US" altLang="ru-RU" smtClean="0">
                <a:hlinkClick r:id="rId4" tooltip="Ecosystem"/>
              </a:rPr>
              <a:t>ecosystem</a:t>
            </a:r>
            <a:r>
              <a:rPr lang="en-US" altLang="ru-RU" smtClean="0"/>
              <a:t> if its presence in that region is the result of only natural processes, with no human intervention.</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FC0B72-5507-4F72-9F64-C0107E181FB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664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6F81BE-3C14-4D93-94E1-157ECF533CB1}" type="slidenum">
              <a:rPr lang="en-US" smtClean="0"/>
              <a:t>19</a:t>
            </a:fld>
            <a:endParaRPr lang="en-US"/>
          </a:p>
        </p:txBody>
      </p:sp>
    </p:spTree>
    <p:extLst>
      <p:ext uri="{BB962C8B-B14F-4D97-AF65-F5344CB8AC3E}">
        <p14:creationId xmlns:p14="http://schemas.microsoft.com/office/powerpoint/2010/main" val="25859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6F81BE-3C14-4D93-94E1-157ECF533CB1}" type="slidenum">
              <a:rPr lang="en-US" smtClean="0"/>
              <a:t>21</a:t>
            </a:fld>
            <a:endParaRPr lang="en-US"/>
          </a:p>
        </p:txBody>
      </p:sp>
    </p:spTree>
    <p:extLst>
      <p:ext uri="{BB962C8B-B14F-4D97-AF65-F5344CB8AC3E}">
        <p14:creationId xmlns:p14="http://schemas.microsoft.com/office/powerpoint/2010/main" val="386143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6F81BE-3C14-4D93-94E1-157ECF533CB1}" type="slidenum">
              <a:rPr lang="en-US" smtClean="0"/>
              <a:t>25</a:t>
            </a:fld>
            <a:endParaRPr lang="en-US"/>
          </a:p>
        </p:txBody>
      </p:sp>
    </p:spTree>
    <p:extLst>
      <p:ext uri="{BB962C8B-B14F-4D97-AF65-F5344CB8AC3E}">
        <p14:creationId xmlns:p14="http://schemas.microsoft.com/office/powerpoint/2010/main" val="5721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685800">
              <a:defRPr/>
            </a:pPr>
            <a:fld id="{2E1F17CA-D3DB-4FC7-BF68-24D662A27E96}"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1D0DE39-C007-439A-9C0A-9C00D22C3221}"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97945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a:defRPr/>
            </a:pPr>
            <a:fld id="{7B2B275B-DC44-4179-971C-77B2976E5ADF}"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6BE46B02-0C96-4942-821D-8037233ADE7C}"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0540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a:defRPr/>
            </a:pPr>
            <a:fld id="{01BDFAD1-63C1-49E0-9A26-6ABA5957D7FF}"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5F667001-A342-45B0-887C-7FC24CE28C70}"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29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354369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319056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177581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327678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ru-RU">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93441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ru-RU">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3665233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ru-RU">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119535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160959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a:defRPr/>
            </a:pPr>
            <a:fld id="{1B3E8460-6276-405D-8055-325CDD2B028C}"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7E7BD543-2247-4F33-9BBC-4129580A0271}"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9526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325727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215689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308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405180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551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4085024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278364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685800"/>
            <a:fld id="{BBECF2F9-990C-4D8E-8534-B0B7695961E1}" type="datetimeFigureOut">
              <a:rPr lang="ru-RU" smtClean="0">
                <a:solidFill>
                  <a:prstClr val="black">
                    <a:tint val="75000"/>
                  </a:prstClr>
                </a:solidFill>
              </a:rPr>
              <a:pPr defTabSz="685800"/>
              <a:t>29.11.2017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ru-RU">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685800"/>
            <a:fld id="{FE7A65C9-DE9D-4F9E-80CE-628D921CAE6A}" type="slidenum">
              <a:rPr lang="ru-RU" smtClean="0">
                <a:solidFill>
                  <a:srgbClr val="90C226"/>
                </a:solidFill>
              </a:rPr>
              <a:pPr defTabSz="685800"/>
              <a:t>‹#›</a:t>
            </a:fld>
            <a:endParaRPr lang="ru-RU">
              <a:solidFill>
                <a:srgbClr val="90C226"/>
              </a:solidFill>
            </a:endParaRPr>
          </a:p>
        </p:txBody>
      </p:sp>
    </p:spTree>
    <p:extLst>
      <p:ext uri="{BB962C8B-B14F-4D97-AF65-F5344CB8AC3E}">
        <p14:creationId xmlns:p14="http://schemas.microsoft.com/office/powerpoint/2010/main" val="201032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814D6C63-7783-47F1-95C1-C285675A0916}"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688DA52C-D3A4-428D-B67E-63638F6B4FC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02715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685800">
              <a:defRPr/>
            </a:pPr>
            <a:fld id="{898B781C-85F7-46E8-84D7-244F242AC338}"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D79E2E77-1B66-47C2-ADF2-98C01E79DED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5456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defTabSz="685800">
              <a:defRPr/>
            </a:pPr>
            <a:fld id="{C60E3392-03F8-48D8-9F8E-8AE39976551B}"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E6A6F173-5E34-4F0E-A610-0E618CDAE28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9900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685800">
              <a:defRPr/>
            </a:pPr>
            <a:fld id="{E649A767-BA17-4E13-9359-6D0F36F87967}"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0E2B117E-8419-4C34-8D78-766AD3F14D8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0156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12C75CA9-3B28-414F-8BFB-75DE051D7431}"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506400C7-3E92-4757-8C93-BF9E80D8810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61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27BE7363-DE1C-4F77-9038-5522F14EAAC5}"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A45D1369-D919-4452-A072-99C23E56ACB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7218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0934C2CC-E0C2-4772-A1C4-FEB087CE6FCC}"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F87FDC0A-259F-4ED7-A85E-2B42A5ECE05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748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defTabSz="685800">
              <a:defRPr/>
            </a:pPr>
            <a:fld id="{041070AC-E1D3-4B15-B5B4-D37FA3DC1FD7}"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defTabSz="685800">
              <a:defRPr/>
            </a:pPr>
            <a:fld id="{D0CB66FC-D6BF-4232-836A-1E8A47CE6337}"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73637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041070AC-E1D3-4B15-B5B4-D37FA3DC1FD7}" type="datetimeFigureOut">
              <a:rPr lang="en-US" smtClean="0">
                <a:solidFill>
                  <a:prstClr val="black">
                    <a:tint val="75000"/>
                  </a:prstClr>
                </a:solidFill>
              </a:rPr>
              <a:pPr defTabSz="685800">
                <a:defRPr/>
              </a:pPr>
              <a:t>11/29/2017</a:t>
            </a:fld>
            <a:endParaRPr 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685800">
              <a:defRPr/>
            </a:pPr>
            <a:fld id="{D0CB66FC-D6BF-4232-836A-1E8A47CE6337}"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0518443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176846" y="306288"/>
            <a:ext cx="3631956"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69875" algn="ctr" fontAlgn="base">
              <a:spcBef>
                <a:spcPct val="0"/>
              </a:spcBef>
              <a:spcAft>
                <a:spcPct val="0"/>
              </a:spcAft>
            </a:pPr>
            <a:r>
              <a:rPr lang="ka-GE" sz="2000" b="1" dirty="0" smtClean="0"/>
              <a:t>ბიოლოგიური ინვაზია</a:t>
            </a:r>
          </a:p>
          <a:p>
            <a:pPr lvl="0" indent="269875" algn="ctr" fontAlgn="base">
              <a:spcBef>
                <a:spcPct val="0"/>
              </a:spcBef>
              <a:spcAft>
                <a:spcPct val="0"/>
              </a:spcAft>
            </a:pPr>
            <a:r>
              <a:rPr lang="en-US" sz="2000" b="1" dirty="0">
                <a:latin typeface="Times New Roman" pitchFamily="18" charset="0"/>
                <a:ea typeface="Times New Roman" pitchFamily="18" charset="0"/>
                <a:cs typeface="Times New Roman" pitchFamily="18" charset="0"/>
              </a:rPr>
              <a:t>BIOLOGICAL  INVASION  </a:t>
            </a:r>
          </a:p>
          <a:p>
            <a:pPr indent="269875" algn="ctr" fontAlgn="base">
              <a:spcBef>
                <a:spcPct val="0"/>
              </a:spcBef>
              <a:spcAft>
                <a:spcPct val="0"/>
              </a:spcAft>
            </a:pPr>
            <a:endParaRPr lang="en-US" sz="2000" dirty="0" smtClean="0"/>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D:\user\Desktop\logo bsu.png"/>
          <p:cNvPicPr>
            <a:picLocks noChangeAspect="1" noChangeArrowheads="1"/>
          </p:cNvPicPr>
          <p:nvPr/>
        </p:nvPicPr>
        <p:blipFill>
          <a:blip r:embed="rId2" cstate="print"/>
          <a:srcRect/>
          <a:stretch>
            <a:fillRect/>
          </a:stretch>
        </p:blipFill>
        <p:spPr bwMode="auto">
          <a:xfrm>
            <a:off x="455341" y="136862"/>
            <a:ext cx="1342955" cy="1462088"/>
          </a:xfrm>
          <a:prstGeom prst="rect">
            <a:avLst/>
          </a:prstGeom>
          <a:noFill/>
        </p:spPr>
      </p:pic>
      <p:pic>
        <p:nvPicPr>
          <p:cNvPr id="1028" name="Picture 4"/>
          <p:cNvPicPr>
            <a:picLocks noChangeAspect="1" noChangeArrowheads="1"/>
          </p:cNvPicPr>
          <p:nvPr/>
        </p:nvPicPr>
        <p:blipFill>
          <a:blip r:embed="rId3"/>
          <a:srcRect/>
          <a:stretch>
            <a:fillRect/>
          </a:stretch>
        </p:blipFill>
        <p:spPr bwMode="auto">
          <a:xfrm>
            <a:off x="6858000" y="4800600"/>
            <a:ext cx="1676399" cy="182713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3581400" y="4953000"/>
            <a:ext cx="2791316" cy="11620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457200" y="4724400"/>
            <a:ext cx="2466975" cy="1857375"/>
          </a:xfrm>
          <a:prstGeom prst="rect">
            <a:avLst/>
          </a:prstGeom>
          <a:noFill/>
          <a:ln w="9525">
            <a:noFill/>
            <a:miter lim="800000"/>
            <a:headEnd/>
            <a:tailEnd/>
          </a:ln>
          <a:effectLst/>
        </p:spPr>
      </p:pic>
      <p:sp>
        <p:nvSpPr>
          <p:cNvPr id="4" name="Прямоугольник 3"/>
          <p:cNvSpPr/>
          <p:nvPr/>
        </p:nvSpPr>
        <p:spPr>
          <a:xfrm>
            <a:off x="914399" y="1752600"/>
            <a:ext cx="7620000" cy="2092881"/>
          </a:xfrm>
          <a:prstGeom prst="rect">
            <a:avLst/>
          </a:prstGeom>
        </p:spPr>
        <p:txBody>
          <a:bodyPr wrap="square">
            <a:spAutoFit/>
          </a:bodyPr>
          <a:lstStyle/>
          <a:p>
            <a:r>
              <a:rPr lang="ka-GE" sz="1600" dirty="0">
                <a:solidFill>
                  <a:prstClr val="black">
                    <a:lumMod val="85000"/>
                    <a:lumOff val="15000"/>
                  </a:prstClr>
                </a:solidFill>
                <a:ea typeface="+mj-ea"/>
                <a:cs typeface="+mj-cs"/>
              </a:rPr>
              <a:t>ირაკლი მიქელაძე</a:t>
            </a:r>
            <a:r>
              <a:rPr lang="en-US" sz="1600" baseline="30000" dirty="0">
                <a:solidFill>
                  <a:prstClr val="black">
                    <a:lumMod val="85000"/>
                    <a:lumOff val="15000"/>
                  </a:prstClr>
                </a:solidFill>
                <a:ea typeface="+mj-ea"/>
                <a:cs typeface="+mj-cs"/>
              </a:rPr>
              <a:t> </a:t>
            </a:r>
            <a:br>
              <a:rPr lang="en-US" sz="1600" baseline="30000" dirty="0">
                <a:solidFill>
                  <a:prstClr val="black">
                    <a:lumMod val="85000"/>
                    <a:lumOff val="15000"/>
                  </a:prstClr>
                </a:solidFill>
                <a:ea typeface="+mj-ea"/>
                <a:cs typeface="+mj-cs"/>
              </a:rPr>
            </a:br>
            <a:r>
              <a:rPr lang="ka-GE" sz="1600" dirty="0">
                <a:solidFill>
                  <a:prstClr val="black">
                    <a:lumMod val="85000"/>
                    <a:lumOff val="15000"/>
                  </a:prstClr>
                </a:solidFill>
                <a:ea typeface="+mj-ea"/>
                <a:cs typeface="+mj-cs"/>
              </a:rPr>
              <a:t>ბათუმის შოთა რუსთაველის სახელმწიფო უნივერსიტეტი, ფიტოპათოლოგიისა და ბიომრავალფეროვნების ინსტიტუტი. </a:t>
            </a:r>
            <a:r>
              <a:rPr lang="ka-GE" sz="1600" dirty="0" smtClean="0">
                <a:solidFill>
                  <a:prstClr val="black">
                    <a:lumMod val="85000"/>
                    <a:lumOff val="15000"/>
                  </a:prstClr>
                </a:solidFill>
                <a:ea typeface="+mj-ea"/>
                <a:cs typeface="+mj-cs"/>
              </a:rPr>
              <a:t> </a:t>
            </a:r>
            <a:r>
              <a:rPr lang="ka-GE" sz="1600" dirty="0">
                <a:solidFill>
                  <a:prstClr val="black">
                    <a:lumMod val="85000"/>
                    <a:lumOff val="15000"/>
                  </a:prstClr>
                </a:solidFill>
                <a:ea typeface="+mj-ea"/>
                <a:cs typeface="+mj-cs"/>
              </a:rPr>
              <a:t>საქართველო.</a:t>
            </a:r>
            <a:r>
              <a:rPr lang="en-US" sz="1600" dirty="0">
                <a:solidFill>
                  <a:prstClr val="black">
                    <a:lumMod val="85000"/>
                    <a:lumOff val="15000"/>
                  </a:prstClr>
                </a:solidFill>
                <a:ea typeface="+mj-ea"/>
                <a:cs typeface="+mj-cs"/>
              </a:rPr>
              <a:t/>
            </a:r>
            <a:br>
              <a:rPr lang="en-US" sz="1600" dirty="0">
                <a:solidFill>
                  <a:prstClr val="black">
                    <a:lumMod val="85000"/>
                    <a:lumOff val="15000"/>
                  </a:prstClr>
                </a:solidFill>
                <a:ea typeface="+mj-ea"/>
                <a:cs typeface="+mj-cs"/>
              </a:rPr>
            </a:br>
            <a:endParaRPr lang="ka-GE" sz="1600" dirty="0" smtClean="0">
              <a:solidFill>
                <a:prstClr val="black">
                  <a:lumMod val="85000"/>
                  <a:lumOff val="15000"/>
                </a:prstClr>
              </a:solidFill>
              <a:ea typeface="+mj-ea"/>
              <a:cs typeface="+mj-cs"/>
            </a:endParaRPr>
          </a:p>
          <a:p>
            <a:r>
              <a:rPr lang="pt-BR" sz="1600" dirty="0" smtClean="0">
                <a:solidFill>
                  <a:prstClr val="black">
                    <a:lumMod val="85000"/>
                    <a:lumOff val="15000"/>
                  </a:prstClr>
                </a:solidFill>
                <a:latin typeface="Times New Roman" pitchFamily="18" charset="0"/>
                <a:ea typeface="+mj-ea"/>
                <a:cs typeface="Times New Roman" pitchFamily="18" charset="0"/>
              </a:rPr>
              <a:t>IRAKLI </a:t>
            </a:r>
            <a:r>
              <a:rPr lang="pt-BR" sz="1600" dirty="0">
                <a:solidFill>
                  <a:prstClr val="black">
                    <a:lumMod val="85000"/>
                    <a:lumOff val="15000"/>
                  </a:prstClr>
                </a:solidFill>
                <a:latin typeface="Times New Roman" pitchFamily="18" charset="0"/>
                <a:ea typeface="+mj-ea"/>
                <a:cs typeface="Times New Roman" pitchFamily="18" charset="0"/>
              </a:rPr>
              <a:t>MIKELADZE</a:t>
            </a:r>
            <a:r>
              <a:rPr lang="en-US" sz="1600" baseline="30000" dirty="0">
                <a:solidFill>
                  <a:prstClr val="black">
                    <a:lumMod val="85000"/>
                    <a:lumOff val="15000"/>
                  </a:prstClr>
                </a:solidFill>
                <a:latin typeface="Times New Roman" pitchFamily="18" charset="0"/>
                <a:ea typeface="+mj-ea"/>
                <a:cs typeface="Times New Roman" pitchFamily="18" charset="0"/>
              </a:rPr>
              <a:t> </a:t>
            </a:r>
            <a:r>
              <a:rPr lang="ka-GE" sz="1600" baseline="30000" dirty="0">
                <a:solidFill>
                  <a:prstClr val="black">
                    <a:lumMod val="85000"/>
                    <a:lumOff val="15000"/>
                  </a:prstClr>
                </a:solidFill>
                <a:latin typeface="Times New Roman" pitchFamily="18" charset="0"/>
                <a:ea typeface="+mj-ea"/>
                <a:cs typeface="Times New Roman" pitchFamily="18" charset="0"/>
              </a:rPr>
              <a:t/>
            </a:r>
            <a:br>
              <a:rPr lang="ka-GE" sz="1600" baseline="30000" dirty="0">
                <a:solidFill>
                  <a:prstClr val="black">
                    <a:lumMod val="85000"/>
                    <a:lumOff val="15000"/>
                  </a:prstClr>
                </a:solidFill>
                <a:latin typeface="Times New Roman" pitchFamily="18" charset="0"/>
                <a:ea typeface="+mj-ea"/>
                <a:cs typeface="Times New Roman" pitchFamily="18" charset="0"/>
              </a:rPr>
            </a:br>
            <a:r>
              <a:rPr lang="en-US" sz="1600" i="1" dirty="0">
                <a:solidFill>
                  <a:prstClr val="black">
                    <a:lumMod val="85000"/>
                    <a:lumOff val="15000"/>
                  </a:prstClr>
                </a:solidFill>
                <a:latin typeface="Times New Roman" pitchFamily="18" charset="0"/>
                <a:ea typeface="+mj-ea"/>
                <a:cs typeface="Times New Roman" pitchFamily="18" charset="0"/>
              </a:rPr>
              <a:t>Batumi Shota </a:t>
            </a:r>
            <a:r>
              <a:rPr lang="en-US" sz="1600" i="1" dirty="0" err="1">
                <a:solidFill>
                  <a:prstClr val="black">
                    <a:lumMod val="85000"/>
                    <a:lumOff val="15000"/>
                  </a:prstClr>
                </a:solidFill>
                <a:latin typeface="Times New Roman" pitchFamily="18" charset="0"/>
                <a:ea typeface="+mj-ea"/>
                <a:cs typeface="Times New Roman" pitchFamily="18" charset="0"/>
              </a:rPr>
              <a:t>Rustaveli</a:t>
            </a:r>
            <a:r>
              <a:rPr lang="en-US" sz="1600" i="1" dirty="0">
                <a:solidFill>
                  <a:prstClr val="black">
                    <a:lumMod val="85000"/>
                    <a:lumOff val="15000"/>
                  </a:prstClr>
                </a:solidFill>
                <a:latin typeface="Times New Roman" pitchFamily="18" charset="0"/>
                <a:ea typeface="+mj-ea"/>
                <a:cs typeface="Times New Roman" pitchFamily="18" charset="0"/>
              </a:rPr>
              <a:t> State University; Institute of  Phytopathology and  Biodiversity. </a:t>
            </a:r>
            <a:r>
              <a:rPr lang="en-US" sz="1600" i="1" dirty="0" smtClean="0">
                <a:solidFill>
                  <a:prstClr val="black">
                    <a:lumMod val="85000"/>
                    <a:lumOff val="15000"/>
                  </a:prstClr>
                </a:solidFill>
                <a:latin typeface="Times New Roman" pitchFamily="18" charset="0"/>
                <a:ea typeface="+mj-ea"/>
                <a:cs typeface="Times New Roman" pitchFamily="18" charset="0"/>
              </a:rPr>
              <a:t> Georgia</a:t>
            </a:r>
            <a:r>
              <a:rPr lang="en-US" sz="1600" i="1" dirty="0">
                <a:solidFill>
                  <a:prstClr val="black">
                    <a:lumMod val="85000"/>
                    <a:lumOff val="15000"/>
                  </a:prstClr>
                </a:solidFill>
                <a:latin typeface="Times New Roman" pitchFamily="18" charset="0"/>
                <a:ea typeface="+mj-ea"/>
                <a:cs typeface="Times New Roman" pitchFamily="18" charset="0"/>
              </a:rPr>
              <a:t>.</a:t>
            </a:r>
            <a:br>
              <a:rPr lang="en-US" sz="1600" i="1" dirty="0">
                <a:solidFill>
                  <a:prstClr val="black">
                    <a:lumMod val="85000"/>
                    <a:lumOff val="15000"/>
                  </a:prstClr>
                </a:solidFill>
                <a:latin typeface="Times New Roman" pitchFamily="18" charset="0"/>
                <a:ea typeface="+mj-ea"/>
                <a:cs typeface="Times New Roman" pitchFamily="18" charset="0"/>
              </a:rPr>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ache-ec0.pinimg.com/736x/e8/b8/ef/e8b8ef8a8b1144b03a5869e2bbc93d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33400" y="304800"/>
            <a:ext cx="8229600" cy="6186309"/>
          </a:xfrm>
          <a:prstGeom prst="rect">
            <a:avLst/>
          </a:prstGeom>
        </p:spPr>
        <p:txBody>
          <a:bodyPr wrap="square">
            <a:spAutoFit/>
          </a:bodyPr>
          <a:lstStyle/>
          <a:p>
            <a:pPr algn="just"/>
            <a:r>
              <a:rPr lang="ka-GE" dirty="0">
                <a:latin typeface="Sylfaen" panose="010A0502050306030303" pitchFamily="18" charset="0"/>
                <a:ea typeface="Times New Roman" panose="02020603050405020304" pitchFamily="18" charset="0"/>
                <a:cs typeface="Times New Roman" panose="02020603050405020304" pitchFamily="18" charset="0"/>
              </a:rPr>
              <a:t>უამრავი ნიმუში არსებობს ადამიანის მიერ მიზანმიმართულად  თუ უნებლიედ გამოწვეული </a:t>
            </a:r>
            <a:r>
              <a:rPr lang="ka-GE" dirty="0" smtClean="0">
                <a:latin typeface="Sylfaen" panose="010A0502050306030303" pitchFamily="18" charset="0"/>
                <a:ea typeface="Times New Roman" panose="02020603050405020304" pitchFamily="18" charset="0"/>
                <a:cs typeface="Times New Roman" panose="02020603050405020304" pitchFamily="18" charset="0"/>
              </a:rPr>
              <a:t>უარყოფითი შედეგებისა. </a:t>
            </a:r>
            <a:r>
              <a:rPr lang="ka-GE" dirty="0"/>
              <a:t>XIX  საუკუნეში კუნძულ მავრიკიაზე, როცა ტყეები გაჩეხეს და მათ ადგილზე ჩაისა და შაქრის ლერწმის პლანტაციები გააშენეს იქ მცხოვრები ფრინველის 45 სახეობიდან დღეს 21 სახეობაა შემორჩენილი. ახალ ზელანდიაში ოდესღაც მცხოვრები, ფრენის უნარს მოკლებული ფრინველი მოა, რომელიც ნადირობას შეეწირა. შესაძლებელია აღნიშნულ კუნძულებზე ფრინველები ადამიანის გამოჩენამდე შემცირებულიყო ბუნებრივი პროცესების შედეგად, მაგრამ საბოლოო გადაშენება ადამიანის მიერ მათი ჭარბი მოპოვება გახდა. გარდა ამისა  კუნძულებზე ადამიანის გამოჩენის სხვა თანმხლები მოვლენებიც იწვევდნენ მათ შემცირებას. მაგალითად ძაღლები და ვირთაგვები, რომლებიც იქ არ ბინადრობდნენ პირველად ევროპელებმა შეიყვანეს.  აღსანიშნავია ის, რომ ავსტრალიაში ბინადრობდა უცნაური გარეგნობის ცხოველი, რომელიც მგელს გავდა, მაგრამ ვეფხვივით ზოლები ქონდა. იგი ჩვენთვის ცნობილია ჩანთოსანი მგელის სახელწოდებით. დღეისათვის ეს ცხოველი გადაშენებულად ითვლება. გადაშენების ძირითად მიზეზს წარმოადგენს ის, რომ მან კონკურენცია ვერ გაუწია ინტროდუცირებულ სახეობას დინგოს. გარდა ამისა, მეცხვარეობის განვითარებამ გამოიწვია ჩანთოსანი მგლის ადგილსამყოფელის შევიწროება, რის გამოც შემცირდა ამ ტერიტორიაზე მცხოვრები მისი ბუნებრივი მსხვერპლის რაოდენობა. ამიტომ ჩანთოსანი მგელი გადავიდა შინაური ცხვრის მოპოვებაზე. რის გამოც ადგილობრივი ფერმერების ნადირობის ობიექტად </a:t>
            </a:r>
            <a:r>
              <a:rPr lang="ka-GE" dirty="0" smtClean="0"/>
              <a:t>იქცა.</a:t>
            </a:r>
            <a:endParaRPr lang="ru-RU" dirty="0"/>
          </a:p>
        </p:txBody>
      </p:sp>
    </p:spTree>
    <p:extLst>
      <p:ext uri="{BB962C8B-B14F-4D97-AF65-F5344CB8AC3E}">
        <p14:creationId xmlns:p14="http://schemas.microsoft.com/office/powerpoint/2010/main" val="61585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793" cy="6876884"/>
          </a:xfrm>
          <a:prstGeom prst="rect">
            <a:avLst/>
          </a:prstGeom>
        </p:spPr>
      </p:pic>
      <p:sp>
        <p:nvSpPr>
          <p:cNvPr id="6" name="Прямоугольник 5"/>
          <p:cNvSpPr/>
          <p:nvPr/>
        </p:nvSpPr>
        <p:spPr>
          <a:xfrm>
            <a:off x="152400" y="263487"/>
            <a:ext cx="8534400" cy="5632311"/>
          </a:xfrm>
          <a:prstGeom prst="rect">
            <a:avLst/>
          </a:prstGeom>
        </p:spPr>
        <p:txBody>
          <a:bodyPr wrap="square">
            <a:spAutoFit/>
          </a:bodyPr>
          <a:lstStyle/>
          <a:p>
            <a:pPr algn="just"/>
            <a:r>
              <a:rPr lang="ka-GE" dirty="0">
                <a:latin typeface="Sylfaen" panose="010A0502050306030303" pitchFamily="18" charset="0"/>
                <a:ea typeface="Times New Roman" panose="02020603050405020304" pitchFamily="18" charset="0"/>
                <a:cs typeface="Times New Roman" panose="02020603050405020304" pitchFamily="18" charset="0"/>
              </a:rPr>
              <a:t>უამრავი მაგალითის მოყვანა შეიძლება თუ როგორ ზეგავლენას ახდენს უცხო ინვაზიური სახეობა ადგილობრივ სახეობებსა და </a:t>
            </a:r>
            <a:r>
              <a:rPr lang="ka-GE" dirty="0" smtClean="0">
                <a:latin typeface="Sylfaen" panose="010A0502050306030303" pitchFamily="18" charset="0"/>
                <a:ea typeface="Times New Roman" panose="02020603050405020304" pitchFamily="18" charset="0"/>
                <a:cs typeface="Times New Roman" panose="02020603050405020304" pitchFamily="18" charset="0"/>
              </a:rPr>
              <a:t>ეკოსისტემებზე: </a:t>
            </a:r>
            <a:r>
              <a:rPr lang="ka-GE" dirty="0">
                <a:latin typeface="Sylfaen" panose="010A0502050306030303" pitchFamily="18" charset="0"/>
                <a:ea typeface="Times New Roman" panose="02020603050405020304" pitchFamily="18" charset="0"/>
                <a:cs typeface="Times New Roman" panose="02020603050405020304" pitchFamily="18" charset="0"/>
              </a:rPr>
              <a:t>ახალ ზელანდიაში ინტროდუცირებული ბზიკების მიერ დარღვეული ეკოსისტემები, ჰავაის კუნძულებზე ინვაზიური ჭიანჭველების მიერ განადგურებული აბორიგენული ჭიანჭველები და დამამტვერიანებელი მწერები რომლებმაც  კატასტროფული ზეგავლენა მოახდინეს ადგილობრივ ბიოტაზე. აღსანიშნავია ამერიკული იხვის (</a:t>
            </a:r>
            <a:r>
              <a:rPr lang="ka-GE" i="1" dirty="0">
                <a:latin typeface="Sylfaen" panose="010A0502050306030303" pitchFamily="18" charset="0"/>
                <a:ea typeface="Calibri" panose="020F0502020204030204" pitchFamily="34" charset="0"/>
                <a:cs typeface="Times New Roman" panose="02020603050405020304" pitchFamily="18" charset="0"/>
              </a:rPr>
              <a:t>Oxyura jamaicensis</a:t>
            </a:r>
            <a:r>
              <a:rPr lang="ka-GE" dirty="0">
                <a:latin typeface="Sylfaen" panose="010A0502050306030303" pitchFamily="18" charset="0"/>
                <a:ea typeface="Times New Roman" panose="02020603050405020304" pitchFamily="18" charset="0"/>
                <a:cs typeface="Times New Roman" panose="02020603050405020304" pitchFamily="18" charset="0"/>
              </a:rPr>
              <a:t>) გავრცელება დიდ ბრიტანეთში, შემდგომ კი თითქმის ევროპის ყველა ქვეყანაში. მისი ჰიბრიდიზაციით ადგილობრივ თეთრთავა იხვთან  წარმოიქმნილი ფერტილური და ამასთანავე აგრესიული იხვის ფორმა, რომელიც დომინანტ მდგომარეობაში აღმოჩნდა და უარყოფითი შედეგები გამოიწვია. საყურადღებოა გალაპაგოსის ზოგიერთ პატარა კუნძულებზე თხების (</a:t>
            </a:r>
            <a:r>
              <a:rPr lang="ka-GE" i="1" dirty="0">
                <a:latin typeface="Sylfaen" panose="010A0502050306030303" pitchFamily="18" charset="0"/>
                <a:ea typeface="Times New Roman" panose="02020603050405020304" pitchFamily="18" charset="0"/>
                <a:cs typeface="Times New Roman" panose="02020603050405020304" pitchFamily="18" charset="0"/>
              </a:rPr>
              <a:t>Capra hircus</a:t>
            </a:r>
            <a:r>
              <a:rPr lang="ka-GE" dirty="0">
                <a:latin typeface="Sylfaen" panose="010A0502050306030303" pitchFamily="18" charset="0"/>
                <a:ea typeface="Times New Roman" panose="02020603050405020304" pitchFamily="18" charset="0"/>
                <a:cs typeface="Times New Roman" panose="02020603050405020304" pitchFamily="18" charset="0"/>
              </a:rPr>
              <a:t>) გაზრდილი რაოდენობა, მათ მიერ გამოწვეული ფლორის დესტრუქცია, რომელიც თავის მხრივ იქ გავრცელებული გიგანტური კუების საარსებო გარემოს წარმოადგენდა. სერიოზული საფრთხის შემცველია მცენარეთა ინტროდუქციაც. ავსტრალიის კონტინენტზე არადგილობრივი მცენარეული სახეობების გავრცელება იწვევს ეკოსისტემების დეგრადაციას. ისეთი ეგზოტიკური მცენარეები როგორიცაა აკაცია (</a:t>
            </a:r>
            <a:r>
              <a:rPr lang="ka-GE" i="1" dirty="0">
                <a:latin typeface="Sylfaen" panose="010A0502050306030303" pitchFamily="18" charset="0"/>
                <a:ea typeface="Times New Roman" panose="02020603050405020304" pitchFamily="18" charset="0"/>
                <a:cs typeface="Times New Roman" panose="02020603050405020304" pitchFamily="18" charset="0"/>
              </a:rPr>
              <a:t>Acacia nilotica</a:t>
            </a:r>
            <a:r>
              <a:rPr lang="ka-GE" dirty="0">
                <a:latin typeface="Sylfaen" panose="010A0502050306030303" pitchFamily="18" charset="0"/>
                <a:ea typeface="Times New Roman" panose="02020603050405020304" pitchFamily="18" charset="0"/>
                <a:cs typeface="Times New Roman" panose="02020603050405020304" pitchFamily="18" charset="0"/>
              </a:rPr>
              <a:t>),  კრიპტოსტეგია (</a:t>
            </a:r>
            <a:r>
              <a:rPr lang="ka-GE" i="1" dirty="0">
                <a:latin typeface="Sylfaen" panose="010A0502050306030303" pitchFamily="18" charset="0"/>
                <a:ea typeface="Times New Roman" panose="02020603050405020304" pitchFamily="18" charset="0"/>
                <a:cs typeface="Times New Roman" panose="02020603050405020304" pitchFamily="18" charset="0"/>
              </a:rPr>
              <a:t>Cryptostegia grandiflora</a:t>
            </a:r>
            <a:r>
              <a:rPr lang="ka-GE" dirty="0">
                <a:latin typeface="Sylfaen" panose="010A0502050306030303" pitchFamily="18" charset="0"/>
                <a:ea typeface="Times New Roman" panose="02020603050405020304" pitchFamily="18" charset="0"/>
                <a:cs typeface="Times New Roman" panose="02020603050405020304" pitchFamily="18" charset="0"/>
              </a:rPr>
              <a:t>), პარკინსონია (</a:t>
            </a:r>
            <a:r>
              <a:rPr lang="ka-GE" i="1" dirty="0">
                <a:latin typeface="Sylfaen" panose="010A0502050306030303" pitchFamily="18" charset="0"/>
                <a:ea typeface="Times New Roman" panose="02020603050405020304" pitchFamily="18" charset="0"/>
                <a:cs typeface="Times New Roman" panose="02020603050405020304" pitchFamily="18" charset="0"/>
              </a:rPr>
              <a:t>Parkinsonia aculeata</a:t>
            </a:r>
            <a:r>
              <a:rPr lang="ka-GE" dirty="0">
                <a:latin typeface="Sylfaen" panose="010A0502050306030303" pitchFamily="18" charset="0"/>
                <a:ea typeface="Times New Roman" panose="02020603050405020304" pitchFamily="18" charset="0"/>
                <a:cs typeface="Times New Roman" panose="02020603050405020304" pitchFamily="18" charset="0"/>
              </a:rPr>
              <a:t>), მიმოზა (</a:t>
            </a:r>
            <a:r>
              <a:rPr lang="ka-GE" i="1" dirty="0">
                <a:latin typeface="Sylfaen" panose="010A0502050306030303" pitchFamily="18" charset="0"/>
                <a:ea typeface="Times New Roman" panose="02020603050405020304" pitchFamily="18" charset="0"/>
                <a:cs typeface="Times New Roman" panose="02020603050405020304" pitchFamily="18" charset="0"/>
              </a:rPr>
              <a:t>Momosa pigra</a:t>
            </a:r>
            <a:r>
              <a:rPr lang="ka-GE" dirty="0">
                <a:latin typeface="Sylfaen" panose="010A0502050306030303" pitchFamily="18" charset="0"/>
                <a:ea typeface="Times New Roman" panose="02020603050405020304" pitchFamily="18" charset="0"/>
                <a:cs typeface="Times New Roman" panose="02020603050405020304" pitchFamily="18" charset="0"/>
              </a:rPr>
              <a:t>), ტბის ვაშლი -ანონა (</a:t>
            </a:r>
            <a:r>
              <a:rPr lang="ka-GE" i="1" dirty="0">
                <a:latin typeface="Sylfaen" panose="010A0502050306030303" pitchFamily="18" charset="0"/>
                <a:ea typeface="Times New Roman" panose="02020603050405020304" pitchFamily="18" charset="0"/>
                <a:cs typeface="Times New Roman" panose="02020603050405020304" pitchFamily="18" charset="0"/>
              </a:rPr>
              <a:t>Anona glabra</a:t>
            </a:r>
            <a:r>
              <a:rPr lang="ka-GE" dirty="0">
                <a:latin typeface="Sylfaen" panose="010A0502050306030303" pitchFamily="18" charset="0"/>
                <a:ea typeface="Times New Roman" panose="02020603050405020304" pitchFamily="18" charset="0"/>
                <a:cs typeface="Times New Roman" panose="02020603050405020304" pitchFamily="18" charset="0"/>
              </a:rPr>
              <a:t>), ბალახოვანი მცენარე (</a:t>
            </a:r>
            <a:r>
              <a:rPr lang="ka-GE" i="1" dirty="0">
                <a:latin typeface="Sylfaen" panose="010A0502050306030303" pitchFamily="18" charset="0"/>
                <a:ea typeface="Times New Roman" panose="02020603050405020304" pitchFamily="18" charset="0"/>
                <a:cs typeface="Times New Roman" panose="02020603050405020304" pitchFamily="18" charset="0"/>
              </a:rPr>
              <a:t>Brachiaria mutica</a:t>
            </a:r>
            <a:r>
              <a:rPr lang="ka-GE" dirty="0">
                <a:latin typeface="Sylfaen" panose="010A0502050306030303" pitchFamily="18" charset="0"/>
                <a:ea typeface="Times New Roman" panose="02020603050405020304" pitchFamily="18" charset="0"/>
                <a:cs typeface="Times New Roman" panose="02020603050405020304" pitchFamily="18" charset="0"/>
              </a:rPr>
              <a:t>) და ასე </a:t>
            </a:r>
            <a:r>
              <a:rPr lang="ka-GE" dirty="0" smtClean="0">
                <a:latin typeface="Sylfaen" panose="010A0502050306030303" pitchFamily="18" charset="0"/>
                <a:ea typeface="Times New Roman" panose="02020603050405020304" pitchFamily="18" charset="0"/>
                <a:cs typeface="Times New Roman" panose="02020603050405020304" pitchFamily="18" charset="0"/>
              </a:rPr>
              <a:t>შემდეგ. </a:t>
            </a:r>
            <a:endParaRPr lang="ru-RU" dirty="0"/>
          </a:p>
        </p:txBody>
      </p:sp>
    </p:spTree>
    <p:extLst>
      <p:ext uri="{BB962C8B-B14F-4D97-AF65-F5344CB8AC3E}">
        <p14:creationId xmlns:p14="http://schemas.microsoft.com/office/powerpoint/2010/main" val="47208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762000"/>
            <a:ext cx="8686800" cy="5355312"/>
          </a:xfrm>
          <a:prstGeom prst="rect">
            <a:avLst/>
          </a:prstGeom>
        </p:spPr>
        <p:txBody>
          <a:bodyPr wrap="square">
            <a:spAutoFit/>
          </a:bodyPr>
          <a:lstStyle/>
          <a:p>
            <a:pPr algn="just"/>
            <a:r>
              <a:rPr lang="ka-GE" dirty="0">
                <a:ea typeface="Times New Roman" panose="02020603050405020304" pitchFamily="18" charset="0"/>
                <a:cs typeface="Times New Roman" panose="02020603050405020304" pitchFamily="18" charset="0"/>
              </a:rPr>
              <a:t>ევროპაში აღწერილია უცხო ინვაზიური 11000 სახეობა. ნახევარზე მეტი  ხმელეთის მცენარეებია. წყლისა და ხმელეთის უხერხემლო სახეობათა რაოდენობა 30%-ია, ხოლო ხერხემლიანები წარმოდგენილია მხოლოდ 5%-ით.  რათქმა უნდა ყველა სახეობა არ არის ზიანის მომტანი. სახეობათა 15% ეკონომიკური ზარალის </a:t>
            </a:r>
            <a:r>
              <a:rPr lang="ka-GE" dirty="0" smtClean="0">
                <a:ea typeface="Times New Roman" panose="02020603050405020304" pitchFamily="18" charset="0"/>
                <a:cs typeface="Times New Roman" panose="02020603050405020304" pitchFamily="18" charset="0"/>
              </a:rPr>
              <a:t>გამომწვევია</a:t>
            </a:r>
            <a:r>
              <a:rPr lang="en-US" dirty="0" smtClean="0">
                <a:ea typeface="Times New Roman" panose="02020603050405020304" pitchFamily="18" charset="0"/>
                <a:cs typeface="Times New Roman" panose="02020603050405020304" pitchFamily="18" charset="0"/>
              </a:rPr>
              <a:t>,</a:t>
            </a:r>
            <a:r>
              <a:rPr lang="ka-GE" dirty="0" smtClean="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15% კი ზეგავლენას ახდენს ადგილობრივ </a:t>
            </a:r>
            <a:r>
              <a:rPr lang="ka-GE" dirty="0" smtClean="0">
                <a:ea typeface="Times New Roman" panose="02020603050405020304" pitchFamily="18" charset="0"/>
                <a:cs typeface="Times New Roman" panose="02020603050405020304" pitchFamily="18" charset="0"/>
              </a:rPr>
              <a:t>ბიომრავალფეროვნებაზე.</a:t>
            </a:r>
            <a:r>
              <a:rPr lang="en-US" dirty="0" smtClean="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ევროპა </a:t>
            </a:r>
            <a:r>
              <a:rPr lang="ka-GE" dirty="0">
                <a:ea typeface="Times New Roman" panose="02020603050405020304" pitchFamily="18" charset="0"/>
                <a:cs typeface="Times New Roman" panose="02020603050405020304" pitchFamily="18" charset="0"/>
              </a:rPr>
              <a:t>საარსებო გარემოა მრავალი სხვა კონტინენტიდან შემოჭრილი </a:t>
            </a:r>
            <a:r>
              <a:rPr lang="ka-GE" dirty="0" smtClean="0">
                <a:ea typeface="Times New Roman" panose="02020603050405020304" pitchFamily="18" charset="0"/>
                <a:cs typeface="Times New Roman" panose="02020603050405020304" pitchFamily="18" charset="0"/>
              </a:rPr>
              <a:t>სახეობებისთვის, </a:t>
            </a:r>
            <a:r>
              <a:rPr lang="ka-GE" dirty="0">
                <a:ea typeface="Times New Roman" panose="02020603050405020304" pitchFamily="18" charset="0"/>
                <a:cs typeface="Times New Roman" panose="02020603050405020304" pitchFamily="18" charset="0"/>
              </a:rPr>
              <a:t>როგორიცაა კანადური ბატი</a:t>
            </a:r>
            <a:r>
              <a:rPr lang="ka-GE" dirty="0">
                <a:ea typeface="Calibri" panose="020F0502020204030204" pitchFamily="34" charset="0"/>
                <a:cs typeface="Times New Roman" panose="02020603050405020304" pitchFamily="18" charset="0"/>
              </a:rPr>
              <a:t> (</a:t>
            </a:r>
            <a:r>
              <a:rPr lang="ka-GE" i="1" dirty="0">
                <a:ea typeface="Calibri" panose="020F0502020204030204" pitchFamily="34" charset="0"/>
                <a:cs typeface="Times New Roman" panose="02020603050405020304" pitchFamily="18" charset="0"/>
              </a:rPr>
              <a:t>Branta canadensis</a:t>
            </a:r>
            <a:r>
              <a:rPr lang="ka-GE" dirty="0">
                <a:ea typeface="Calibri" panose="020F0502020204030204" pitchFamily="34" charset="0"/>
                <a:cs typeface="Times New Roman" panose="02020603050405020304" pitchFamily="18" charset="0"/>
              </a:rPr>
              <a:t>), ამერიკული </a:t>
            </a:r>
            <a:r>
              <a:rPr lang="ka-GE" dirty="0" smtClean="0">
                <a:ea typeface="Calibri" panose="020F0502020204030204" pitchFamily="34" charset="0"/>
                <a:cs typeface="Times New Roman" panose="02020603050405020304" pitchFamily="18" charset="0"/>
              </a:rPr>
              <a:t>ბაყაყი </a:t>
            </a:r>
            <a:r>
              <a:rPr lang="ka-GE" dirty="0">
                <a:ea typeface="Calibri" panose="020F0502020204030204" pitchFamily="34" charset="0"/>
                <a:cs typeface="Times New Roman" panose="02020603050405020304" pitchFamily="18" charset="0"/>
              </a:rPr>
              <a:t>(</a:t>
            </a:r>
            <a:r>
              <a:rPr lang="ka-GE" i="1" dirty="0">
                <a:ea typeface="Calibri" panose="020F0502020204030204" pitchFamily="34" charset="0"/>
                <a:cs typeface="Times New Roman" panose="02020603050405020304" pitchFamily="18" charset="0"/>
              </a:rPr>
              <a:t>Lithobates catesbeianus</a:t>
            </a:r>
            <a:r>
              <a:rPr lang="ka-GE" dirty="0">
                <a:ea typeface="Calibri" panose="020F0502020204030204" pitchFamily="34" charset="0"/>
                <a:cs typeface="Times New Roman" panose="02020603050405020304" pitchFamily="18" charset="0"/>
              </a:rPr>
              <a:t>), არგენტინული ჭიანჭველა (</a:t>
            </a:r>
            <a:r>
              <a:rPr lang="ka-GE" i="1" dirty="0">
                <a:ea typeface="Calibri" panose="020F0502020204030204" pitchFamily="34" charset="0"/>
                <a:cs typeface="Times New Roman" panose="02020603050405020304" pitchFamily="18" charset="0"/>
              </a:rPr>
              <a:t>Linepithema humile</a:t>
            </a:r>
            <a:r>
              <a:rPr lang="ka-GE" dirty="0" smtClean="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ეგვიპტური ბატი (</a:t>
            </a:r>
            <a:r>
              <a:rPr lang="ka-GE" i="1" dirty="0">
                <a:ea typeface="Calibri" panose="020F0502020204030204" pitchFamily="34" charset="0"/>
                <a:cs typeface="Times New Roman" panose="02020603050405020304" pitchFamily="18" charset="0"/>
              </a:rPr>
              <a:t>Alopochen aegyptiacus</a:t>
            </a:r>
            <a:r>
              <a:rPr lang="ka-GE" dirty="0">
                <a:ea typeface="Calibri" panose="020F0502020204030204" pitchFamily="34" charset="0"/>
                <a:cs typeface="Times New Roman" panose="02020603050405020304" pitchFamily="18" charset="0"/>
              </a:rPr>
              <a:t>), ინდური მარწყვი -გველის მარწყვი (</a:t>
            </a:r>
            <a:r>
              <a:rPr lang="ka-GE" i="1" dirty="0">
                <a:ea typeface="Calibri" panose="020F0502020204030204" pitchFamily="34" charset="0"/>
                <a:cs typeface="Times New Roman" panose="02020603050405020304" pitchFamily="18" charset="0"/>
              </a:rPr>
              <a:t>Duchesnea indica</a:t>
            </a:r>
            <a:r>
              <a:rPr lang="ka-GE" dirty="0">
                <a:ea typeface="Calibri" panose="020F0502020204030204" pitchFamily="34" charset="0"/>
                <a:cs typeface="Times New Roman" panose="02020603050405020304" pitchFamily="18" charset="0"/>
              </a:rPr>
              <a:t>), ჩინური კიბორჩხალი (</a:t>
            </a:r>
            <a:r>
              <a:rPr lang="ka-GE" i="1" dirty="0">
                <a:ea typeface="Calibri" panose="020F0502020204030204" pitchFamily="34" charset="0"/>
                <a:cs typeface="Times New Roman" panose="02020603050405020304" pitchFamily="18" charset="0"/>
              </a:rPr>
              <a:t>Eriocheir sinensis</a:t>
            </a:r>
            <a:r>
              <a:rPr lang="ka-GE" dirty="0">
                <a:ea typeface="Calibri" panose="020F0502020204030204" pitchFamily="34" charset="0"/>
                <a:cs typeface="Times New Roman" panose="02020603050405020304" pitchFamily="18" charset="0"/>
              </a:rPr>
              <a:t>), იაპონური ხამანწკა (</a:t>
            </a:r>
            <a:r>
              <a:rPr lang="ka-GE" i="1" dirty="0">
                <a:ea typeface="Calibri" panose="020F0502020204030204" pitchFamily="34" charset="0"/>
                <a:cs typeface="Times New Roman" panose="02020603050405020304" pitchFamily="18" charset="0"/>
              </a:rPr>
              <a:t>Crassostrea gigas</a:t>
            </a:r>
            <a:r>
              <a:rPr lang="ka-GE" dirty="0">
                <a:ea typeface="Calibri" panose="020F0502020204030204" pitchFamily="34" charset="0"/>
                <a:cs typeface="Times New Roman" panose="02020603050405020304" pitchFamily="18" charset="0"/>
              </a:rPr>
              <a:t>), ახალზელანდიური ჭიაყელა (</a:t>
            </a:r>
            <a:r>
              <a:rPr lang="ka-GE" i="1" dirty="0">
                <a:ea typeface="Calibri" panose="020F0502020204030204" pitchFamily="34" charset="0"/>
                <a:cs typeface="Times New Roman" panose="02020603050405020304" pitchFamily="18" charset="0"/>
              </a:rPr>
              <a:t>Arthurdendyus triangulatus)</a:t>
            </a:r>
            <a:r>
              <a:rPr lang="ka-GE" dirty="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Times New Roman" panose="02020603050405020304" pitchFamily="18" charset="0"/>
              </a:rPr>
              <a:t>იაპონური </a:t>
            </a:r>
            <a:r>
              <a:rPr lang="ka-GE" dirty="0">
                <a:ea typeface="Calibri" panose="020F0502020204030204" pitchFamily="34" charset="0"/>
                <a:cs typeface="Times New Roman" panose="02020603050405020304" pitchFamily="18" charset="0"/>
              </a:rPr>
              <a:t>ფალოპია (Fallopia japonica),  რუხი ციყვი (Sciurus carolinensis), მექსიკური ჩაი (Chenopodium ambrosoides), პასპალუმი (Paspalum paspaloides),  კონიზა კანადური (Conysa canadensis), სამხრეთ აფრიკული ოქსალისი (Oxalis pes-caprea), კავკასიური დიყი (Heracleum mantegazzianum), ამერიკული ჭიაფერა (Phytolaca amerikana) და ძაღლყურძენა (Solanum eleagnifolium),  აკაციის სახეობები (Acacia), პონტოს შკერი (Rhododendron pontica), ამერიკული წაულა (Mustela vision), აზიური მოლუსკი (Corbicula fluminea) და </a:t>
            </a:r>
            <a:r>
              <a:rPr lang="ka-GE" dirty="0" smtClean="0">
                <a:ea typeface="Calibri" panose="020F0502020204030204" pitchFamily="34" charset="0"/>
                <a:cs typeface="Times New Roman" panose="02020603050405020304" pitchFamily="18" charset="0"/>
              </a:rPr>
              <a:t>სხვა</a:t>
            </a:r>
            <a:r>
              <a:rPr lang="en-US" dirty="0" smtClean="0">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1874448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 y="609600"/>
            <a:ext cx="8417312" cy="5909310"/>
          </a:xfrm>
          <a:prstGeom prst="rect">
            <a:avLst/>
          </a:prstGeom>
        </p:spPr>
        <p:txBody>
          <a:bodyPr wrap="square">
            <a:spAutoFit/>
          </a:bodyPr>
          <a:lstStyle/>
          <a:p>
            <a:pPr indent="261620" algn="just"/>
            <a:r>
              <a:rPr lang="ka-GE" dirty="0" smtClean="0">
                <a:ea typeface="Calibri" panose="020F0502020204030204" pitchFamily="34" charset="0"/>
                <a:cs typeface="Times New Roman" panose="02020603050405020304" pitchFamily="18" charset="0"/>
              </a:rPr>
              <a:t>ამერიკის </a:t>
            </a:r>
            <a:r>
              <a:rPr lang="ka-GE" dirty="0">
                <a:ea typeface="Calibri" panose="020F0502020204030204" pitchFamily="34" charset="0"/>
                <a:cs typeface="Times New Roman" panose="02020603050405020304" pitchFamily="18" charset="0"/>
              </a:rPr>
              <a:t>შეერთებულ შტატებში </a:t>
            </a:r>
            <a:r>
              <a:rPr lang="ka-GE" dirty="0" smtClean="0">
                <a:ea typeface="Calibri" panose="020F0502020204030204" pitchFamily="34" charset="0"/>
                <a:cs typeface="Times New Roman" panose="02020603050405020304" pitchFamily="18" charset="0"/>
              </a:rPr>
              <a:t>უცხო წარმოშობის უამრავი ორგანიზმია ინტროდუცირებული</a:t>
            </a:r>
            <a:r>
              <a:rPr lang="ka-GE" dirty="0" smtClean="0">
                <a:cs typeface="Times New Roman" panose="02020603050405020304" pitchFamily="18" charset="0"/>
              </a:rPr>
              <a:t> საკვებად, სამშენებლო, დეკორატიული, სამკურნალო და ა.შ. მიზნებისთვის.</a:t>
            </a:r>
            <a:r>
              <a:rPr lang="ka-GE" dirty="0" smtClean="0">
                <a:ea typeface="Calibri" panose="020F0502020204030204" pitchFamily="34" charset="0"/>
                <a:cs typeface="Times New Roman" panose="02020603050405020304" pitchFamily="18" charset="0"/>
              </a:rPr>
              <a:t> აღსანიშნავია: ლითრუმი </a:t>
            </a:r>
            <a:r>
              <a:rPr lang="ka-GE" dirty="0">
                <a:ea typeface="Calibri" panose="020F0502020204030204" pitchFamily="34" charset="0"/>
                <a:cs typeface="Times New Roman" panose="02020603050405020304" pitchFamily="18" charset="0"/>
              </a:rPr>
              <a:t>(</a:t>
            </a:r>
            <a:r>
              <a:rPr lang="ka-GE" i="1" dirty="0">
                <a:cs typeface="Times New Roman" panose="02020603050405020304" pitchFamily="18" charset="0"/>
              </a:rPr>
              <a:t>Lythrum salicaria</a:t>
            </a:r>
            <a:r>
              <a:rPr lang="ka-GE" dirty="0">
                <a:ea typeface="Calibri" panose="020F0502020204030204" pitchFamily="34" charset="0"/>
                <a:cs typeface="Times New Roman" panose="02020603050405020304" pitchFamily="18" charset="0"/>
              </a:rPr>
              <a:t>) რომელიც ევროპიდან შეტანილი იქნა როგორც დეკორატიული მცენარე,  ევროპული ეკალცოცხი (</a:t>
            </a:r>
            <a:r>
              <a:rPr lang="ka-GE" i="1" dirty="0">
                <a:ea typeface="Calibri" panose="020F0502020204030204" pitchFamily="34" charset="0"/>
                <a:cs typeface="Times New Roman" panose="02020603050405020304" pitchFamily="18" charset="0"/>
              </a:rPr>
              <a:t>Centaurea solstitialis</a:t>
            </a:r>
            <a:r>
              <a:rPr lang="ka-GE" dirty="0">
                <a:ea typeface="Calibri" panose="020F0502020204030204" pitchFamily="34" charset="0"/>
                <a:cs typeface="Times New Roman" panose="02020603050405020304" pitchFamily="18" charset="0"/>
              </a:rPr>
              <a:t>),  შვრიელა (</a:t>
            </a:r>
            <a:r>
              <a:rPr lang="ka-GE" i="1" dirty="0">
                <a:ea typeface="Calibri" panose="020F0502020204030204" pitchFamily="34" charset="0"/>
                <a:cs typeface="Times New Roman" panose="02020603050405020304" pitchFamily="18" charset="0"/>
              </a:rPr>
              <a:t>Bromus tectorium</a:t>
            </a:r>
            <a:r>
              <a:rPr lang="ka-GE" dirty="0">
                <a:ea typeface="Calibri" panose="020F0502020204030204" pitchFamily="34" charset="0"/>
                <a:cs typeface="Times New Roman" panose="02020603050405020304" pitchFamily="18" charset="0"/>
              </a:rPr>
              <a:t>)  იალღუნი (</a:t>
            </a:r>
            <a:r>
              <a:rPr lang="ka-GE" i="1" dirty="0">
                <a:ea typeface="Calibri" panose="020F0502020204030204" pitchFamily="34" charset="0"/>
                <a:cs typeface="Times New Roman" panose="02020603050405020304" pitchFamily="18" charset="0"/>
              </a:rPr>
              <a:t>Tamarix pendantra</a:t>
            </a:r>
            <a:r>
              <a:rPr lang="ka-GE" dirty="0">
                <a:ea typeface="Calibri" panose="020F0502020204030204" pitchFamily="34" charset="0"/>
                <a:cs typeface="Times New Roman" panose="02020603050405020304" pitchFamily="18" charset="0"/>
              </a:rPr>
              <a:t>), ევკალიპტის (</a:t>
            </a:r>
            <a:r>
              <a:rPr lang="ka-GE" i="1" dirty="0">
                <a:ea typeface="Calibri" panose="020F0502020204030204" pitchFamily="34" charset="0"/>
                <a:cs typeface="Times New Roman" panose="02020603050405020304" pitchFamily="18" charset="0"/>
              </a:rPr>
              <a:t>Eucalyptus</a:t>
            </a:r>
            <a:r>
              <a:rPr lang="ka-GE" dirty="0">
                <a:ea typeface="Calibri" panose="020F0502020204030204" pitchFamily="34" charset="0"/>
                <a:cs typeface="Times New Roman" panose="02020603050405020304" pitchFamily="18" charset="0"/>
              </a:rPr>
              <a:t>) სახეობები, ბრაზილიური შინუსი (</a:t>
            </a:r>
            <a:r>
              <a:rPr lang="ka-GE" i="1" dirty="0">
                <a:ea typeface="Calibri" panose="020F0502020204030204" pitchFamily="34" charset="0"/>
                <a:cs typeface="Times New Roman" panose="02020603050405020304" pitchFamily="18" charset="0"/>
              </a:rPr>
              <a:t>Schinus terebinthifolius</a:t>
            </a:r>
            <a:r>
              <a:rPr lang="ka-GE" dirty="0">
                <a:ea typeface="Calibri" panose="020F0502020204030204" pitchFamily="34" charset="0"/>
                <a:cs typeface="Times New Roman" panose="02020603050405020304" pitchFamily="18" charset="0"/>
              </a:rPr>
              <a:t>), ავსტრალიური მელალეუკა (</a:t>
            </a:r>
            <a:r>
              <a:rPr lang="ka-GE" i="1" dirty="0">
                <a:ea typeface="Calibri" panose="020F0502020204030204" pitchFamily="34" charset="0"/>
                <a:cs typeface="Times New Roman" panose="02020603050405020304" pitchFamily="18" charset="0"/>
              </a:rPr>
              <a:t>Melaleuca quenquenervia</a:t>
            </a:r>
            <a:r>
              <a:rPr lang="ka-GE" dirty="0">
                <a:ea typeface="Calibri" panose="020F0502020204030204" pitchFamily="34" charset="0"/>
                <a:cs typeface="Times New Roman" panose="02020603050405020304" pitchFamily="18" charset="0"/>
              </a:rPr>
              <a:t>), ეგზოტიკური წყლის </a:t>
            </a:r>
            <a:r>
              <a:rPr lang="ka-GE" dirty="0" smtClean="0">
                <a:ea typeface="Calibri" panose="020F0502020204030204" pitchFamily="34" charset="0"/>
                <a:cs typeface="Times New Roman" panose="02020603050405020304" pitchFamily="18" charset="0"/>
              </a:rPr>
              <a:t>სარეველები (</a:t>
            </a:r>
            <a:r>
              <a:rPr lang="ka-GE" i="1" dirty="0" smtClean="0">
                <a:ea typeface="Calibri" panose="020F0502020204030204" pitchFamily="34" charset="0"/>
                <a:cs typeface="Times New Roman" panose="02020603050405020304" pitchFamily="18" charset="0"/>
              </a:rPr>
              <a:t>Hydrilla </a:t>
            </a:r>
            <a:r>
              <a:rPr lang="ka-GE" i="1" dirty="0">
                <a:ea typeface="Calibri" panose="020F0502020204030204" pitchFamily="34" charset="0"/>
                <a:cs typeface="Times New Roman" panose="02020603050405020304" pitchFamily="18" charset="0"/>
              </a:rPr>
              <a:t>verticillata</a:t>
            </a:r>
            <a:r>
              <a:rPr lang="ka-GE" dirty="0">
                <a:ea typeface="Calibri" panose="020F0502020204030204" pitchFamily="34" charset="0"/>
                <a:cs typeface="Times New Roman" panose="02020603050405020304" pitchFamily="18" charset="0"/>
              </a:rPr>
              <a:t>), წყლის ჰიაცინტი (</a:t>
            </a:r>
            <a:r>
              <a:rPr lang="ka-GE" i="1" dirty="0">
                <a:ea typeface="Calibri" panose="020F0502020204030204" pitchFamily="34" charset="0"/>
                <a:cs typeface="Times New Roman" panose="02020603050405020304" pitchFamily="18" charset="0"/>
              </a:rPr>
              <a:t>Eichhornia crassipes</a:t>
            </a:r>
            <a:r>
              <a:rPr lang="ka-GE" dirty="0">
                <a:ea typeface="Calibri" panose="020F0502020204030204" pitchFamily="34" charset="0"/>
                <a:cs typeface="Times New Roman" panose="02020603050405020304" pitchFamily="18" charset="0"/>
              </a:rPr>
              <a:t>), წყლის კომბოსტო (</a:t>
            </a:r>
            <a:r>
              <a:rPr lang="ka-GE" i="1" dirty="0">
                <a:ea typeface="Calibri" panose="020F0502020204030204" pitchFamily="34" charset="0"/>
                <a:cs typeface="Times New Roman" panose="02020603050405020304" pitchFamily="18" charset="0"/>
              </a:rPr>
              <a:t>Pistia straiotes</a:t>
            </a:r>
            <a:r>
              <a:rPr lang="ka-GE" dirty="0">
                <a:ea typeface="Calibri" panose="020F0502020204030204" pitchFamily="34" charset="0"/>
                <a:cs typeface="Times New Roman" panose="02020603050405020304" pitchFamily="18" charset="0"/>
              </a:rPr>
              <a:t>) და </a:t>
            </a:r>
            <a:r>
              <a:rPr lang="ka-GE" dirty="0" smtClean="0">
                <a:ea typeface="Calibri" panose="020F0502020204030204" pitchFamily="34" charset="0"/>
                <a:cs typeface="Times New Roman" panose="02020603050405020304" pitchFamily="18" charset="0"/>
              </a:rPr>
              <a:t>სხვა. ცხოველებიდან </a:t>
            </a:r>
            <a:r>
              <a:rPr lang="ka-GE" dirty="0">
                <a:ea typeface="Calibri" panose="020F0502020204030204" pitchFamily="34" charset="0"/>
                <a:cs typeface="Times New Roman" panose="02020603050405020304" pitchFamily="18" charset="0"/>
              </a:rPr>
              <a:t>აღსანიშნავია თხები (</a:t>
            </a:r>
            <a:r>
              <a:rPr lang="ka-GE" i="1" dirty="0">
                <a:ea typeface="Calibri" panose="020F0502020204030204" pitchFamily="34" charset="0"/>
                <a:cs typeface="Times New Roman" panose="02020603050405020304" pitchFamily="18" charset="0"/>
              </a:rPr>
              <a:t>Capra hirus</a:t>
            </a:r>
            <a:r>
              <a:rPr lang="ka-GE" dirty="0">
                <a:ea typeface="Calibri" panose="020F0502020204030204" pitchFamily="34" charset="0"/>
                <a:cs typeface="Times New Roman" panose="02020603050405020304" pitchFamily="18" charset="0"/>
              </a:rPr>
              <a:t>), ევროპული ანუ შავი თაგვი (</a:t>
            </a:r>
            <a:r>
              <a:rPr lang="ka-GE" i="1" dirty="0">
                <a:ea typeface="Calibri" panose="020F0502020204030204" pitchFamily="34" charset="0"/>
                <a:cs typeface="Times New Roman" panose="02020603050405020304" pitchFamily="18" charset="0"/>
              </a:rPr>
              <a:t>Ratus ratus</a:t>
            </a:r>
            <a:r>
              <a:rPr lang="ka-GE" dirty="0">
                <a:ea typeface="Calibri" panose="020F0502020204030204" pitchFamily="34" charset="0"/>
                <a:cs typeface="Times New Roman" panose="02020603050405020304" pitchFamily="18" charset="0"/>
              </a:rPr>
              <a:t>), აზიური რუხი თაგვი (</a:t>
            </a:r>
            <a:r>
              <a:rPr lang="ka-GE" i="1" dirty="0">
                <a:ea typeface="Calibri" panose="020F0502020204030204" pitchFamily="34" charset="0"/>
                <a:cs typeface="Times New Roman" panose="02020603050405020304" pitchFamily="18" charset="0"/>
              </a:rPr>
              <a:t>Rattus norvegicus</a:t>
            </a:r>
            <a:r>
              <a:rPr lang="ka-GE" dirty="0">
                <a:ea typeface="Calibri" panose="020F0502020204030204" pitchFamily="34" charset="0"/>
                <a:cs typeface="Times New Roman" panose="02020603050405020304" pitchFamily="18" charset="0"/>
              </a:rPr>
              <a:t>), ოჯახის თაგვი (</a:t>
            </a:r>
            <a:r>
              <a:rPr lang="ka-GE" i="1" dirty="0">
                <a:ea typeface="Calibri" panose="020F0502020204030204" pitchFamily="34" charset="0"/>
                <a:cs typeface="Times New Roman" panose="02020603050405020304" pitchFamily="18" charset="0"/>
              </a:rPr>
              <a:t>Mus musculus</a:t>
            </a:r>
            <a:r>
              <a:rPr lang="ka-GE" dirty="0">
                <a:ea typeface="Calibri" panose="020F0502020204030204" pitchFamily="34" charset="0"/>
                <a:cs typeface="Times New Roman" panose="02020603050405020304" pitchFamily="18" charset="0"/>
              </a:rPr>
              <a:t>), ევროპული კურდღელი (</a:t>
            </a:r>
            <a:r>
              <a:rPr lang="ka-GE" i="1" dirty="0">
                <a:ea typeface="Calibri" panose="020F0502020204030204" pitchFamily="34" charset="0"/>
                <a:cs typeface="Times New Roman" panose="02020603050405020304" pitchFamily="18" charset="0"/>
              </a:rPr>
              <a:t>Oryctolagus cuniculus</a:t>
            </a:r>
            <a:r>
              <a:rPr lang="ka-GE" dirty="0">
                <a:ea typeface="Calibri" panose="020F0502020204030204" pitchFamily="34" charset="0"/>
                <a:cs typeface="Times New Roman" panose="02020603050405020304" pitchFamily="18" charset="0"/>
              </a:rPr>
              <a:t>)), შინაური კატა ((</a:t>
            </a:r>
            <a:r>
              <a:rPr lang="ka-GE" i="1" dirty="0">
                <a:ea typeface="Calibri" panose="020F0502020204030204" pitchFamily="34" charset="0"/>
                <a:cs typeface="Times New Roman" panose="02020603050405020304" pitchFamily="18" charset="0"/>
              </a:rPr>
              <a:t>Felis cattus</a:t>
            </a:r>
            <a:r>
              <a:rPr lang="ka-GE" dirty="0">
                <a:ea typeface="Calibri" panose="020F0502020204030204" pitchFamily="34" charset="0"/>
                <a:cs typeface="Times New Roman" panose="02020603050405020304" pitchFamily="18" charset="0"/>
              </a:rPr>
              <a:t>) და ძაღლი (</a:t>
            </a:r>
            <a:r>
              <a:rPr lang="ka-GE" i="1" dirty="0">
                <a:ea typeface="Calibri" panose="020F0502020204030204" pitchFamily="34" charset="0"/>
                <a:cs typeface="Times New Roman" panose="02020603050405020304" pitchFamily="18" charset="0"/>
              </a:rPr>
              <a:t>Canis familiaris</a:t>
            </a:r>
            <a:r>
              <a:rPr lang="ka-GE" dirty="0">
                <a:ea typeface="Calibri" panose="020F0502020204030204" pitchFamily="34" charset="0"/>
                <a:cs typeface="Times New Roman" panose="02020603050405020304" pitchFamily="18" charset="0"/>
              </a:rPr>
              <a:t>) და </a:t>
            </a:r>
            <a:r>
              <a:rPr lang="ka-GE" dirty="0" smtClean="0">
                <a:ea typeface="Calibri" panose="020F0502020204030204" pitchFamily="34" charset="0"/>
                <a:cs typeface="Times New Roman" panose="02020603050405020304" pitchFamily="18" charset="0"/>
              </a:rPr>
              <a:t>სხვა</a:t>
            </a:r>
            <a:r>
              <a:rPr lang="ka-GE" dirty="0" smtClean="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აღსანისნავია ინდური მანგუსი (</a:t>
            </a:r>
            <a:r>
              <a:rPr lang="ka-GE" i="1" dirty="0">
                <a:ea typeface="Calibri" panose="020F0502020204030204" pitchFamily="34" charset="0"/>
                <a:cs typeface="Times New Roman" panose="02020603050405020304" pitchFamily="18" charset="0"/>
              </a:rPr>
              <a:t>Herpestes auropunctatus</a:t>
            </a:r>
            <a:r>
              <a:rPr lang="ka-GE" dirty="0">
                <a:ea typeface="Calibri" panose="020F0502020204030204" pitchFamily="34" charset="0"/>
                <a:cs typeface="Times New Roman" panose="02020603050405020304" pitchFamily="18" charset="0"/>
              </a:rPr>
              <a:t>), რომელიც პირველად ინტროდუცირებულია 1872 წელს თაგვების ბიოლოგიოური კონტროლისათვის, მაგრამ მანგუსებმა ნადირობა დაიწყეს  მიწაზე მობინადრე ფრინველთა ბუდეებზე, ასევე მძიმე და უარყოფითი ზეგავლენა მოახდინეს ადგილობრივ ამფიბიებსა და </a:t>
            </a:r>
            <a:r>
              <a:rPr lang="ka-GE" dirty="0" smtClean="0">
                <a:ea typeface="Calibri" panose="020F0502020204030204" pitchFamily="34" charset="0"/>
                <a:cs typeface="Times New Roman" panose="02020603050405020304" pitchFamily="18" charset="0"/>
              </a:rPr>
              <a:t>რეპტილიებზე. </a:t>
            </a:r>
            <a:r>
              <a:rPr lang="ka-GE" dirty="0">
                <a:ea typeface="Calibri" panose="020F0502020204030204" pitchFamily="34" charset="0"/>
                <a:cs typeface="Times New Roman" panose="02020603050405020304" pitchFamily="18" charset="0"/>
              </a:rPr>
              <a:t>დაუსრულებლად შეიძლება საუბარი ამერიკის წყალსატევებში და ზღვებში მცხოვრებ უცხოური წარმოშობის ორგანიზმებზე, ასევე  მწერებზე, სოკოებზე, ვირუსებზე და საერთოდ სხვადასხვა დაავადებების გამომწვევ  მიკრო ორგანიზმებზე.  </a:t>
            </a:r>
            <a:endParaRPr lang="ru-RU" dirty="0">
              <a:effectLst/>
            </a:endParaRPr>
          </a:p>
        </p:txBody>
      </p:sp>
    </p:spTree>
    <p:extLst>
      <p:ext uri="{BB962C8B-B14F-4D97-AF65-F5344CB8AC3E}">
        <p14:creationId xmlns:p14="http://schemas.microsoft.com/office/powerpoint/2010/main" val="1198645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 y="762000"/>
            <a:ext cx="8305800" cy="4801314"/>
          </a:xfrm>
          <a:prstGeom prst="rect">
            <a:avLst/>
          </a:prstGeom>
        </p:spPr>
        <p:txBody>
          <a:bodyPr wrap="square">
            <a:spAutoFit/>
          </a:bodyPr>
          <a:lstStyle/>
          <a:p>
            <a:pPr algn="just"/>
            <a:r>
              <a:rPr lang="ka-GE" dirty="0">
                <a:ea typeface="Calibri" panose="020F0502020204030204" pitchFamily="34" charset="0"/>
                <a:cs typeface="Times New Roman" panose="02020603050405020304" pitchFamily="18" charset="0"/>
              </a:rPr>
              <a:t>რუსეთის  არა ადიგილობრივ ორგანიზმთა  ბაზაში  1119 სახეობის მცენარისა და 3250 სახეობის ცხოველთა მონაცემია  დაფიქსირებულია. რუსეთში უცხო სახეობების უარყოფითი ზეგავლენა ბიომრავალფეროვნებაზე შესამჩნევი გახდა გასული საუკუნის 30-იან-50-იან წლებში, როცა ქვეყანაში  დომინირებდა ლოზუნგი ფლორისა და ფაუნის გამდიდრების ექსპერიმენტების შესახებ. უცხო სახეობათა შემოსევების  განსაკუთრებული ეკოლოგიური კატასტროფა აისახა სოფლის მეურნეობასა და სატყეო მეურნეობაში. </a:t>
            </a:r>
            <a:endParaRPr lang="ru-RU" dirty="0" smtClean="0">
              <a:ea typeface="Calibri" panose="020F0502020204030204" pitchFamily="34" charset="0"/>
              <a:cs typeface="Times New Roman" panose="02020603050405020304" pitchFamily="18" charset="0"/>
            </a:endParaRPr>
          </a:p>
          <a:p>
            <a:pPr algn="just"/>
            <a:r>
              <a:rPr lang="ka-GE" dirty="0" smtClean="0">
                <a:ea typeface="Calibri" panose="020F0502020204030204" pitchFamily="34" charset="0"/>
                <a:cs typeface="Times New Roman" panose="02020603050405020304" pitchFamily="18" charset="0"/>
              </a:rPr>
              <a:t>35 </a:t>
            </a:r>
            <a:r>
              <a:rPr lang="ka-GE" dirty="0">
                <a:ea typeface="Calibri" panose="020F0502020204030204" pitchFamily="34" charset="0"/>
                <a:cs typeface="Times New Roman" panose="02020603050405020304" pitchFamily="18" charset="0"/>
              </a:rPr>
              <a:t>წლის განმავლობაში ყოფილი სსრკ-ის საკარანტინო სამსახურის მიერ დაახლოებით ერთი მილიონი ცალი იმპორტირებული ტვირთის შემცველი </a:t>
            </a:r>
            <a:r>
              <a:rPr lang="ka-GE" dirty="0" smtClean="0">
                <a:ea typeface="Calibri" panose="020F0502020204030204" pitchFamily="34" charset="0"/>
                <a:cs typeface="Times New Roman" panose="02020603050405020304" pitchFamily="18" charset="0"/>
              </a:rPr>
              <a:t>მცენარის </a:t>
            </a:r>
            <a:r>
              <a:rPr lang="ka-GE" dirty="0">
                <a:ea typeface="Calibri" panose="020F0502020204030204" pitchFamily="34" charset="0"/>
                <a:cs typeface="Times New Roman" panose="02020603050405020304" pitchFamily="18" charset="0"/>
              </a:rPr>
              <a:t>ექსპერტიზის შედეგად  გამოვლენილი იქნა 1000 -ზე მეტი სახეობის მწერი (ძირითადად მავნებლები), 600 სახეობის მიკროორგანიზმი (ვირუსები,  ბაქტერიები, სოკოები) და 400 სახეობაზე მეტი სარეველების თესლი. დღეისათვის რუსეთის ცალკეული რეგიონების ჭურჭლოვანი </a:t>
            </a:r>
            <a:r>
              <a:rPr lang="ka-GE" dirty="0" smtClean="0">
                <a:ea typeface="Calibri" panose="020F0502020204030204" pitchFamily="34" charset="0"/>
                <a:cs typeface="Times New Roman" panose="02020603050405020304" pitchFamily="18" charset="0"/>
              </a:rPr>
              <a:t>მცენარეების </a:t>
            </a:r>
            <a:r>
              <a:rPr lang="ka-GE" dirty="0">
                <a:ea typeface="Calibri" panose="020F0502020204030204" pitchFamily="34" charset="0"/>
                <a:cs typeface="Times New Roman" panose="02020603050405020304" pitchFamily="18" charset="0"/>
              </a:rPr>
              <a:t>საერთო მოცულობაში ინტროდუცირებულ სახეობებს შესაძლებელია 10-20% </a:t>
            </a:r>
            <a:r>
              <a:rPr lang="ka-GE" dirty="0" smtClean="0">
                <a:ea typeface="Calibri" panose="020F0502020204030204" pitchFamily="34" charset="0"/>
                <a:cs typeface="Times New Roman" panose="02020603050405020304" pitchFamily="18" charset="0"/>
              </a:rPr>
              <a:t>ეკავოს</a:t>
            </a:r>
            <a:r>
              <a:rPr lang="ka-GE" dirty="0">
                <a:ea typeface="Calibri" panose="020F0502020204030204" pitchFamily="34" charset="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შესაბამისად ცალკეულ რეგიონებს გააჩნიათ ინვაზიურ სახეობათა განსხვავებული </a:t>
            </a:r>
            <a:r>
              <a:rPr lang="ka-GE" dirty="0" smtClean="0">
                <a:ea typeface="Calibri" panose="020F0502020204030204" pitchFamily="34" charset="0"/>
                <a:cs typeface="Times New Roman" panose="02020603050405020304" pitchFamily="18" charset="0"/>
              </a:rPr>
              <a:t>ჩამონათვალი.</a:t>
            </a:r>
            <a:endParaRPr lang="ru-RU" dirty="0"/>
          </a:p>
        </p:txBody>
      </p:sp>
    </p:spTree>
    <p:extLst>
      <p:ext uri="{BB962C8B-B14F-4D97-AF65-F5344CB8AC3E}">
        <p14:creationId xmlns:p14="http://schemas.microsoft.com/office/powerpoint/2010/main" val="419898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762000"/>
            <a:ext cx="8763000" cy="3693319"/>
          </a:xfrm>
          <a:prstGeom prst="rect">
            <a:avLst/>
          </a:prstGeom>
        </p:spPr>
        <p:txBody>
          <a:bodyPr wrap="square">
            <a:spAutoFit/>
          </a:bodyPr>
          <a:lstStyle/>
          <a:p>
            <a:pPr indent="261620" algn="just"/>
            <a:r>
              <a:rPr lang="ka-GE" dirty="0">
                <a:cs typeface="Times New Roman" panose="02020603050405020304" pitchFamily="18" charset="0"/>
              </a:rPr>
              <a:t>საქართველოში კანონმდებლობით აკრძალულია უცხო სახეობების ბუნებაში გაშვება, მაგრამ არ არის დარეგულირებული, თუ როგორ უნდა მოხდეს იმ ინტროდუცირებული სახეობების მონიტორინგი და მათი საწინააღმდეგო ღონისძიებების გატარება, რომლებიც წარსულში ხელოვნურად გავრცელდნენ და ახლა ბინადრობენ საქართველოში. მაგ. ამერიკული  ენოტი, ენოტისებური ძაღლი, ნუტრია, ჩვეულებრივი ციყვი, იაპონური რაპანა და სხვა. საბჭოთა კანონმდებლობა ამგვარ აკრძალვებს არ ცნობდა, პირიქით ხდებოდა არა ადგილობრივი ძვირფასბეწვიანი ძუძუმწოვრების და კომერციული სახეობის თევზების, ასევე მერქნიანი სახეობების ბუნებაში გავრცელება, რითაც აუნაზღაურებელი ზარალი მიადგა ბიომრავალფეროვნებას, რაც ბევრ შემთხვევაში აისახა ეკონომიკაზეც. ამის ნათელი მაგალითებია ტელეტური ციყვების შეყვანა ბორჯომის ხეობაში, რამაც ეკოლოგიურ კატასტროფამდე მიიყვანა ეს ეკოსისტემა, ჭალის ტყეებში ენოტის გავრცელება და სხვა.</a:t>
            </a:r>
            <a:endParaRPr lang="ru-RU" dirty="0">
              <a:effectLst/>
            </a:endParaRPr>
          </a:p>
        </p:txBody>
      </p:sp>
    </p:spTree>
    <p:extLst>
      <p:ext uri="{BB962C8B-B14F-4D97-AF65-F5344CB8AC3E}">
        <p14:creationId xmlns:p14="http://schemas.microsoft.com/office/powerpoint/2010/main" val="235682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228600"/>
            <a:ext cx="8305800" cy="2031325"/>
          </a:xfrm>
          <a:prstGeom prst="rect">
            <a:avLst/>
          </a:prstGeom>
        </p:spPr>
        <p:txBody>
          <a:bodyPr wrap="square">
            <a:spAutoFit/>
          </a:bodyPr>
          <a:lstStyle/>
          <a:p>
            <a:pPr indent="261620" algn="just"/>
            <a:r>
              <a:rPr lang="ru-RU" dirty="0">
                <a:latin typeface="Sylfaen" panose="010A0502050306030303" pitchFamily="18" charset="0"/>
                <a:cs typeface="Times New Roman" panose="02020603050405020304" pitchFamily="18" charset="0"/>
              </a:rPr>
              <a:t> </a:t>
            </a:r>
            <a:r>
              <a:rPr lang="ka-GE" dirty="0">
                <a:cs typeface="Times New Roman" panose="02020603050405020304" pitchFamily="18" charset="0"/>
              </a:rPr>
              <a:t>ამერიკული ენოტი (</a:t>
            </a:r>
            <a:r>
              <a:rPr lang="ka-GE" i="1" dirty="0">
                <a:cs typeface="Times New Roman" panose="02020603050405020304" pitchFamily="18" charset="0"/>
              </a:rPr>
              <a:t>Procyon lotor</a:t>
            </a:r>
            <a:r>
              <a:rPr lang="ka-GE" dirty="0">
                <a:cs typeface="Times New Roman" panose="02020603050405020304" pitchFamily="18" charset="0"/>
              </a:rPr>
              <a:t>) 1941 წელს  შეყვანილი იქნა აზერბაიჯანში, საიდანაც ფართოდ გავრცელდა მთელს კავკასიაში.  საქართველოში პირველად 1984 წელს იქნა დაფიქსირებული  ლაგოდეხის ნაკრძალში. ისინი მთელ პერიოდს ხეტიალში ატარებენ და ჭამენ ყველაფერს რაც შეხვდებათ,  მღრნელები, ბაყაყები, კენკრა, ხილი, კაკალი, თევზი, ფრინველები და.ა.შ. ენოტისებური ძაღლიც (</a:t>
            </a:r>
            <a:r>
              <a:rPr lang="ka-GE" i="1" dirty="0">
                <a:cs typeface="Times New Roman" panose="02020603050405020304" pitchFamily="18" charset="0"/>
              </a:rPr>
              <a:t>Nyctereutes procyonoides</a:t>
            </a:r>
            <a:r>
              <a:rPr lang="ka-GE" dirty="0">
                <a:cs typeface="Times New Roman" panose="02020603050405020304" pitchFamily="18" charset="0"/>
              </a:rPr>
              <a:t>) მსგავსი ცხოვრების  ნირით ხასიათდება .</a:t>
            </a:r>
            <a:endParaRPr lang="ru-RU" dirty="0">
              <a:effectLst/>
            </a:endParaRPr>
          </a:p>
        </p:txBody>
      </p:sp>
      <p:pic>
        <p:nvPicPr>
          <p:cNvPr id="4" name="Picture 2" descr="C:\Users\DEMO\Desktop\Proci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1" y="2743200"/>
            <a:ext cx="2971800" cy="2240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786558"/>
            <a:ext cx="3289072" cy="2197100"/>
          </a:xfrm>
          <a:prstGeom prst="rect">
            <a:avLst/>
          </a:prstGeom>
        </p:spPr>
      </p:pic>
      <p:sp>
        <p:nvSpPr>
          <p:cNvPr id="6" name="Прямоугольник 5"/>
          <p:cNvSpPr/>
          <p:nvPr/>
        </p:nvSpPr>
        <p:spPr>
          <a:xfrm>
            <a:off x="1524000" y="5097601"/>
            <a:ext cx="1518364" cy="369332"/>
          </a:xfrm>
          <a:prstGeom prst="rect">
            <a:avLst/>
          </a:prstGeom>
        </p:spPr>
        <p:txBody>
          <a:bodyPr wrap="none">
            <a:spAutoFit/>
          </a:bodyPr>
          <a:lstStyle/>
          <a:p>
            <a:r>
              <a:rPr lang="ka-GE" dirty="0">
                <a:cs typeface="Times New Roman" panose="02020603050405020304" pitchFamily="18" charset="0"/>
              </a:rPr>
              <a:t>Procyon lotor</a:t>
            </a:r>
            <a:endParaRPr lang="ru-RU" dirty="0"/>
          </a:p>
        </p:txBody>
      </p:sp>
      <p:sp>
        <p:nvSpPr>
          <p:cNvPr id="7" name="Прямоугольник 6"/>
          <p:cNvSpPr/>
          <p:nvPr/>
        </p:nvSpPr>
        <p:spPr>
          <a:xfrm>
            <a:off x="5410200" y="5064147"/>
            <a:ext cx="2690160" cy="369332"/>
          </a:xfrm>
          <a:prstGeom prst="rect">
            <a:avLst/>
          </a:prstGeom>
        </p:spPr>
        <p:txBody>
          <a:bodyPr wrap="none">
            <a:spAutoFit/>
          </a:bodyPr>
          <a:lstStyle/>
          <a:p>
            <a:r>
              <a:rPr lang="ka-GE" dirty="0">
                <a:cs typeface="Times New Roman" panose="02020603050405020304" pitchFamily="18" charset="0"/>
              </a:rPr>
              <a:t>Nyctereutes procyonoides</a:t>
            </a:r>
            <a:endParaRPr lang="ru-RU" dirty="0"/>
          </a:p>
        </p:txBody>
      </p:sp>
    </p:spTree>
    <p:extLst>
      <p:ext uri="{BB962C8B-B14F-4D97-AF65-F5344CB8AC3E}">
        <p14:creationId xmlns:p14="http://schemas.microsoft.com/office/powerpoint/2010/main" val="210432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8200" y="838200"/>
            <a:ext cx="7696200" cy="2031325"/>
          </a:xfrm>
          <a:prstGeom prst="rect">
            <a:avLst/>
          </a:prstGeom>
        </p:spPr>
        <p:txBody>
          <a:bodyPr wrap="square">
            <a:spAutoFit/>
          </a:bodyPr>
          <a:lstStyle/>
          <a:p>
            <a:pPr indent="261620" algn="just"/>
            <a:r>
              <a:rPr lang="ka-GE" dirty="0">
                <a:cs typeface="Times New Roman" panose="02020603050405020304" pitchFamily="18" charset="0"/>
              </a:rPr>
              <a:t>რაპანა (</a:t>
            </a:r>
            <a:r>
              <a:rPr lang="ka-GE" i="1" dirty="0">
                <a:cs typeface="Times New Roman" panose="02020603050405020304" pitchFamily="18" charset="0"/>
              </a:rPr>
              <a:t>Rapana thomasiana</a:t>
            </a:r>
            <a:r>
              <a:rPr lang="ka-GE" dirty="0">
                <a:cs typeface="Times New Roman" panose="02020603050405020304" pitchFamily="18" charset="0"/>
              </a:rPr>
              <a:t>) საქართველოს შავი ზღვის სანაპირო ზოლში პირველად დაფიქსირებული იქნა 1950 წელს, რომელიც იპონიის ზღვიდან შემოყვა გემებს. თავის სამშობლოში რაპანებს გააჩნიათ ბიოლოგიური მტრები, ამიტომ იქ სერიოზულ პრობლემას არ წარმოადგენს, შავ ზღვაში კი მას მტრები არ გააჩნია შესაბამისად მოხდა მისი კატასტროფული რაოდენობით გამრავლება და გავრცელება, რამაც ორსაგდულიანი მოლუსკების შემცირება გამოიწვია.</a:t>
            </a:r>
            <a:endParaRPr lang="ru-RU" dirty="0">
              <a:effectLst/>
            </a:endParaRPr>
          </a:p>
        </p:txBody>
      </p:sp>
      <p:pic>
        <p:nvPicPr>
          <p:cNvPr id="5" name="Picture 3" descr="C:\Users\DEMO\Desktop\p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95112"/>
            <a:ext cx="28194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0370" r="14939"/>
          <a:stretch/>
        </p:blipFill>
        <p:spPr>
          <a:xfrm>
            <a:off x="4876800" y="3128450"/>
            <a:ext cx="3048000" cy="2709862"/>
          </a:xfrm>
          <a:prstGeom prst="rect">
            <a:avLst/>
          </a:prstGeom>
        </p:spPr>
      </p:pic>
    </p:spTree>
    <p:extLst>
      <p:ext uri="{BB962C8B-B14F-4D97-AF65-F5344CB8AC3E}">
        <p14:creationId xmlns:p14="http://schemas.microsoft.com/office/powerpoint/2010/main" val="3585815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7679" y="0"/>
            <a:ext cx="8382000" cy="2862322"/>
          </a:xfrm>
          <a:prstGeom prst="rect">
            <a:avLst/>
          </a:prstGeom>
        </p:spPr>
        <p:txBody>
          <a:bodyPr wrap="square">
            <a:spAutoFit/>
          </a:bodyPr>
          <a:lstStyle/>
          <a:p>
            <a:pPr algn="just"/>
            <a:r>
              <a:rPr lang="ka-GE" dirty="0">
                <a:ea typeface="Times New Roman" panose="02020603050405020304" pitchFamily="18" charset="0"/>
                <a:cs typeface="Times New Roman" panose="02020603050405020304" pitchFamily="18" charset="0"/>
              </a:rPr>
              <a:t>საქართველოში პირდაპირი თუ ირიბი გზით ბევრი უცხო ორგანიზმი გავრცელდა. მაგ. ჩრდილო ამერიკული გამბუზია (</a:t>
            </a:r>
            <a:r>
              <a:rPr lang="ka-GE" i="1" dirty="0">
                <a:ea typeface="Times New Roman" panose="02020603050405020304" pitchFamily="18" charset="0"/>
                <a:cs typeface="Times New Roman" panose="02020603050405020304" pitchFamily="18" charset="0"/>
              </a:rPr>
              <a:t>Gambusia affinis</a:t>
            </a:r>
            <a:r>
              <a:rPr lang="ka-GE" dirty="0">
                <a:ea typeface="Times New Roman" panose="02020603050405020304" pitchFamily="18" charset="0"/>
                <a:cs typeface="Times New Roman" panose="02020603050405020304" pitchFamily="18" charset="0"/>
              </a:rPr>
              <a:t>), კოლორადოს ხოჭო (</a:t>
            </a:r>
            <a:r>
              <a:rPr lang="ka-GE" i="1" dirty="0">
                <a:ea typeface="Times New Roman" panose="02020603050405020304" pitchFamily="18" charset="0"/>
                <a:cs typeface="Times New Roman" panose="02020603050405020304" pitchFamily="18" charset="0"/>
              </a:rPr>
              <a:t>Leptinotarsa decemlineata</a:t>
            </a:r>
            <a:r>
              <a:rPr lang="ka-GE" dirty="0">
                <a:ea typeface="Times New Roman" panose="02020603050405020304" pitchFamily="18" charset="0"/>
                <a:cs typeface="Times New Roman" panose="02020603050405020304" pitchFamily="18" charset="0"/>
              </a:rPr>
              <a:t>), ამერიკული პეპელა </a:t>
            </a:r>
            <a:r>
              <a:rPr lang="ka-GE" dirty="0" smtClean="0">
                <a:ea typeface="Times New Roman" panose="02020603050405020304" pitchFamily="18" charset="0"/>
                <a:cs typeface="Times New Roman" panose="02020603050405020304" pitchFamily="18" charset="0"/>
              </a:rPr>
              <a:t>(</a:t>
            </a:r>
            <a:r>
              <a:rPr lang="la-Latn" i="1" dirty="0" smtClean="0">
                <a:latin typeface="Sylfaen" panose="010A0502050306030303" pitchFamily="18" charset="0"/>
                <a:ea typeface="Times New Roman" panose="02020603050405020304" pitchFamily="18" charset="0"/>
                <a:cs typeface="Times New Roman" panose="02020603050405020304" pitchFamily="18" charset="0"/>
              </a:rPr>
              <a:t>Hyphantria </a:t>
            </a:r>
            <a:r>
              <a:rPr lang="la-Latn" i="1" dirty="0">
                <a:latin typeface="Sylfaen" panose="010A0502050306030303" pitchFamily="18" charset="0"/>
                <a:ea typeface="Times New Roman" panose="02020603050405020304" pitchFamily="18" charset="0"/>
                <a:cs typeface="Times New Roman" panose="02020603050405020304" pitchFamily="18" charset="0"/>
              </a:rPr>
              <a:t>cunea</a:t>
            </a:r>
            <a:r>
              <a:rPr lang="ka-GE" dirty="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უცხო </a:t>
            </a:r>
            <a:r>
              <a:rPr lang="ka-GE" dirty="0">
                <a:ea typeface="Times New Roman" panose="02020603050405020304" pitchFamily="18" charset="0"/>
                <a:cs typeface="Times New Roman" panose="02020603050405020304" pitchFamily="18" charset="0"/>
              </a:rPr>
              <a:t>სახეობებით განსაკუთრებული მრავალფეროვნებით გამოირჩევა წყლის მობინადრეები. აღსანისნავია XX -ის 70-იან წლებში შავ ზღვაში ფართოდ აკლიმატიზირებული კეფალისებრთა სახეობის პილინგასის (</a:t>
            </a:r>
            <a:r>
              <a:rPr lang="ka-GE" i="1" dirty="0">
                <a:ea typeface="Times New Roman" panose="02020603050405020304" pitchFamily="18" charset="0"/>
                <a:cs typeface="Times New Roman" panose="02020603050405020304" pitchFamily="18" charset="0"/>
              </a:rPr>
              <a:t>Mugil soiuy</a:t>
            </a:r>
            <a:r>
              <a:rPr lang="ka-GE" dirty="0">
                <a:ea typeface="Times New Roman" panose="02020603050405020304" pitchFamily="18" charset="0"/>
                <a:cs typeface="Times New Roman" panose="02020603050405020304" pitchFamily="18" charset="0"/>
              </a:rPr>
              <a:t>) თევზი იაპონიის ზღვიდან, რომელსაც თან შემოყვა სამი სახეობის პარაზიტული ჭია. საყურადღება გასული საუკუნის 80-იან წლებში ხმელთაშუაზღვიდან შემოსული სავარცხლურა </a:t>
            </a:r>
            <a:r>
              <a:rPr lang="ka-GE" dirty="0" smtClean="0">
                <a:ea typeface="Times New Roman" panose="02020603050405020304" pitchFamily="18" charset="0"/>
                <a:cs typeface="Times New Roman" panose="02020603050405020304" pitchFamily="18" charset="0"/>
              </a:rPr>
              <a:t>-</a:t>
            </a:r>
            <a:r>
              <a:rPr lang="en-US" dirty="0" smtClean="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მნემიოპსისი </a:t>
            </a:r>
            <a:r>
              <a:rPr lang="ka-GE" dirty="0">
                <a:ea typeface="Times New Roman" panose="02020603050405020304" pitchFamily="18" charset="0"/>
                <a:cs typeface="Times New Roman" panose="02020603050405020304" pitchFamily="18" charset="0"/>
              </a:rPr>
              <a:t>(</a:t>
            </a:r>
            <a:r>
              <a:rPr lang="ka-GE" i="1" dirty="0">
                <a:ea typeface="Times New Roman" panose="02020603050405020304" pitchFamily="18" charset="0"/>
                <a:cs typeface="Times New Roman" panose="02020603050405020304" pitchFamily="18" charset="0"/>
              </a:rPr>
              <a:t>Mnemiopsis leidyi</a:t>
            </a:r>
            <a:r>
              <a:rPr lang="ka-GE" dirty="0">
                <a:ea typeface="Times New Roman" panose="02020603050405020304" pitchFamily="18" charset="0"/>
                <a:cs typeface="Times New Roman" panose="02020603050405020304" pitchFamily="18" charset="0"/>
              </a:rPr>
              <a:t>) და 90-იან წწ. კი მედუზის ერთ-ერთი სახეობა (Beroe ovata) და </a:t>
            </a:r>
            <a:r>
              <a:rPr lang="ka-GE" dirty="0" smtClean="0">
                <a:ea typeface="Times New Roman" panose="02020603050405020304" pitchFamily="18" charset="0"/>
                <a:cs typeface="Times New Roman" panose="02020603050405020304" pitchFamily="18" charset="0"/>
              </a:rPr>
              <a:t>სხვა</a:t>
            </a:r>
            <a:r>
              <a:rPr lang="en-US" dirty="0" smtClean="0">
                <a:ea typeface="Times New Roman" panose="02020603050405020304" pitchFamily="18" charset="0"/>
                <a:cs typeface="Times New Roman" panose="02020603050405020304" pitchFamily="18" charset="0"/>
              </a:rPr>
              <a:t>.</a:t>
            </a:r>
            <a:endParaRPr lang="ru-RU" dirty="0"/>
          </a:p>
        </p:txBody>
      </p:sp>
      <p:pic>
        <p:nvPicPr>
          <p:cNvPr id="5" name="Picture 4" descr="C:\Users\DEMO\Desktop\fishintro_gambusia_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35" y="2862322"/>
            <a:ext cx="2743199" cy="1931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C:\Users\DEMO\Desktop\Leptinotarsa_decemlineata,_A_Coruña,_Galiz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782" y="2874749"/>
            <a:ext cx="2891209" cy="1931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C:\Users\DEMO\Desktop\webwor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554" y="2874749"/>
            <a:ext cx="2636125" cy="1992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descr="C:\Users\DEMO\Desktop\b079ebeb38cf.jpg"/>
          <p:cNvPicPr>
            <a:picLocks noChangeAspect="1" noChangeArrowheads="1"/>
          </p:cNvPicPr>
          <p:nvPr/>
        </p:nvPicPr>
        <p:blipFill rotWithShape="1">
          <a:blip r:embed="rId5">
            <a:extLst>
              <a:ext uri="{28A0092B-C50C-407E-A947-70E740481C1C}">
                <a14:useLocalDpi xmlns:a14="http://schemas.microsoft.com/office/drawing/2010/main" val="0"/>
              </a:ext>
            </a:extLst>
          </a:blip>
          <a:srcRect l="612" t="11024" r="-612" b="-3205"/>
          <a:stretch/>
        </p:blipFill>
        <p:spPr bwMode="auto">
          <a:xfrm>
            <a:off x="343435" y="4867036"/>
            <a:ext cx="2764903" cy="1911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8" descr="C:\Users\DEMO\Desktop\84d2c568b648c2a9_or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869"/>
          <a:stretch/>
        </p:blipFill>
        <p:spPr bwMode="auto">
          <a:xfrm>
            <a:off x="3223782" y="4879463"/>
            <a:ext cx="2891209" cy="1826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descr="C:\Users\DEMO\Desktop\B 03.jpg"/>
          <p:cNvPicPr>
            <a:picLocks noChangeAspect="1" noChangeArrowheads="1"/>
          </p:cNvPicPr>
          <p:nvPr/>
        </p:nvPicPr>
        <p:blipFill rotWithShape="1">
          <a:blip r:embed="rId7">
            <a:extLst>
              <a:ext uri="{28A0092B-C50C-407E-A947-70E740481C1C}">
                <a14:useLocalDpi xmlns:a14="http://schemas.microsoft.com/office/drawing/2010/main" val="0"/>
              </a:ext>
            </a:extLst>
          </a:blip>
          <a:srcRect t="3273" r="11095" b="4420"/>
          <a:stretch/>
        </p:blipFill>
        <p:spPr bwMode="auto">
          <a:xfrm rot="5400000">
            <a:off x="6705693" y="4420932"/>
            <a:ext cx="1826137"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1821034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88" y="2362200"/>
            <a:ext cx="4061812" cy="3048704"/>
          </a:xfrm>
          <a:prstGeom prst="rect">
            <a:avLst/>
          </a:prstGeom>
        </p:spPr>
      </p:pic>
      <p:sp>
        <p:nvSpPr>
          <p:cNvPr id="6" name="Прямоугольник 5"/>
          <p:cNvSpPr/>
          <p:nvPr/>
        </p:nvSpPr>
        <p:spPr>
          <a:xfrm>
            <a:off x="762000" y="228600"/>
            <a:ext cx="8153400" cy="2308324"/>
          </a:xfrm>
          <a:prstGeom prst="rect">
            <a:avLst/>
          </a:prstGeom>
        </p:spPr>
        <p:txBody>
          <a:bodyPr wrap="square">
            <a:spAutoFit/>
          </a:bodyPr>
          <a:lstStyle/>
          <a:p>
            <a:pPr algn="just"/>
            <a:r>
              <a:rPr lang="ka-GE" dirty="0">
                <a:ea typeface="Times New Roman" panose="02020603050405020304" pitchFamily="18" charset="0"/>
                <a:cs typeface="Sylfaen" panose="010A0502050306030303" pitchFamily="18" charset="0"/>
              </a:rPr>
              <a:t>ახლო</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წარსულიდან</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აღსანიშნავია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საქართველოს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ფლორის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ენდემის</a:t>
            </a:r>
            <a:r>
              <a:rPr lang="ka-GE"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IUCN- </a:t>
            </a:r>
            <a:r>
              <a:rPr lang="ka-GE" dirty="0">
                <a:ea typeface="Times New Roman" panose="02020603050405020304" pitchFamily="18" charset="0"/>
                <a:cs typeface="Sylfaen" panose="010A0502050306030303" pitchFamily="18" charset="0"/>
              </a:rPr>
              <a:t>წითელი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ნუსხის</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მცენარის,</a:t>
            </a:r>
            <a:r>
              <a:rPr lang="ka-GE" dirty="0" smtClean="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კოლხური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ბზის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მასიური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განადგურების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ფაქტი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სოკოვანმა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დაავადებამ</a:t>
            </a:r>
            <a:r>
              <a:rPr lang="ka-GE" dirty="0">
                <a:latin typeface="Arial" panose="020B0604020202020204" pitchFamily="34" charset="0"/>
                <a:ea typeface="Times New Roman" panose="02020603050405020304" pitchFamily="18" charset="0"/>
              </a:rPr>
              <a:t> (</a:t>
            </a:r>
            <a:r>
              <a:rPr lang="ka-GE" i="1" dirty="0">
                <a:ea typeface="Times New Roman" panose="02020603050405020304" pitchFamily="18" charset="0"/>
              </a:rPr>
              <a:t>Cylindrocladium buxicola</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რომელიც</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ბზის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სიდამწვრის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სახელითაა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ცნობილი</a:t>
            </a:r>
            <a:r>
              <a:rPr lang="ka-GE" dirty="0">
                <a:latin typeface="Arial" panose="020B0604020202020204" pitchFamily="34" charset="0"/>
                <a:ea typeface="Times New Roman" panose="02020603050405020304" pitchFamily="18" charset="0"/>
              </a:rPr>
              <a:t>, 2010-2013 </a:t>
            </a:r>
            <a:r>
              <a:rPr lang="ka-GE" dirty="0">
                <a:ea typeface="Times New Roman" panose="02020603050405020304" pitchFamily="18" charset="0"/>
                <a:cs typeface="Sylfaen" panose="010A0502050306030303" pitchFamily="18" charset="0"/>
              </a:rPr>
              <a:t>წლებში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დასავლეთ</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საქართველოს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ბზის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კორომების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ძირითადი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ნაწილი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მათ</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შორის</a:t>
            </a:r>
            <a:r>
              <a:rPr lang="ka-GE" dirty="0" smtClean="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უნიკალური</a:t>
            </a:r>
            <a:r>
              <a:rPr lang="ka-GE" dirty="0" smtClean="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ბუნების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ძეგლები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გაანადგურა.</a:t>
            </a:r>
            <a:br>
              <a:rPr lang="ka-GE" dirty="0">
                <a:ea typeface="Times New Roman" panose="02020603050405020304" pitchFamily="18" charset="0"/>
                <a:cs typeface="Sylfaen" panose="010A0502050306030303" pitchFamily="18" charset="0"/>
              </a:rPr>
            </a:br>
            <a:r>
              <a:rPr lang="ka-GE" dirty="0">
                <a:latin typeface="Arial" panose="020B0604020202020204" pitchFamily="34" charset="0"/>
                <a:ea typeface="Times New Roman" panose="02020603050405020304" pitchFamily="18" charset="0"/>
              </a:rPr>
              <a:t/>
            </a:r>
            <a:br>
              <a:rPr lang="ka-GE" dirty="0">
                <a:latin typeface="Arial" panose="020B0604020202020204" pitchFamily="34" charset="0"/>
                <a:ea typeface="Times New Roman" panose="02020603050405020304" pitchFamily="18" charset="0"/>
              </a:rPr>
            </a:br>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910" y="2373351"/>
            <a:ext cx="4064939" cy="3048704"/>
          </a:xfrm>
          <a:prstGeom prst="rect">
            <a:avLst/>
          </a:prstGeom>
        </p:spPr>
      </p:pic>
    </p:spTree>
    <p:extLst>
      <p:ext uri="{BB962C8B-B14F-4D97-AF65-F5344CB8AC3E}">
        <p14:creationId xmlns:p14="http://schemas.microsoft.com/office/powerpoint/2010/main" val="4275063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52400" y="157876"/>
            <a:ext cx="8843897" cy="2585323"/>
          </a:xfrm>
          <a:prstGeom prst="rect">
            <a:avLst/>
          </a:prstGeom>
        </p:spPr>
        <p:txBody>
          <a:bodyPr wrap="square">
            <a:spAutoFit/>
          </a:bodyPr>
          <a:lstStyle/>
          <a:p>
            <a:pPr algn="just"/>
            <a:r>
              <a:rPr lang="ka-GE" dirty="0" smtClean="0"/>
              <a:t>ჩ</a:t>
            </a:r>
            <a:r>
              <a:rPr lang="ka-GE" dirty="0"/>
              <a:t>. ელტონი (</a:t>
            </a:r>
            <a:r>
              <a:rPr lang="ka-GE" i="1" dirty="0"/>
              <a:t>Charles elton</a:t>
            </a:r>
            <a:r>
              <a:rPr lang="ka-GE" dirty="0"/>
              <a:t>) გასულ საუკუნეში წერდა: “ჩვენ ვცხოვრობთ მეტად საშიშ ფეთქებად მსოფლიოში, ამასთან არ ვიცით სად და როდის იქნება შემდეგი აფეთქება.  შეიძლება მოვნახოთ  შეჩერების გზები ან უკიდურეს შემთხვევაში დავაგდოთ მისი ძალა. ეს არ არის ბირთვული ბომბი ან ომი, რომელიც გვემუქრება. არსებობს აფეთქების სხვა სახეები, კერძოდ ეკოლოგიური აფეთქება, რაც ნიშნავს ცოცხალ ორგანიზმთა განუსაზღვრელი რაოდენობით ზრდას. ეს შეიძლება იყოს ინფექციურ ვირუსთა ჯგუფი ან ბაქტერია, როგორც შავი ჭირი, ან სოკო როგორც კარტოფილის დაავადება, მწვანე </a:t>
            </a:r>
            <a:r>
              <a:rPr lang="ka-GE" dirty="0" smtClean="0"/>
              <a:t>მცენარე, </a:t>
            </a:r>
            <a:r>
              <a:rPr lang="ka-GE" dirty="0"/>
              <a:t>როგორც ოპუნცია, ან ცხოველები მაგ. რუხი ციყვი</a:t>
            </a:r>
            <a:r>
              <a:rPr lang="ka-GE" dirty="0" smtClean="0"/>
              <a:t>“, ყოველივე ეს კი წარმოადგენს ბიოლოგიურ ინვაზიას</a:t>
            </a:r>
            <a:r>
              <a:rPr lang="ka-GE" dirty="0"/>
              <a:t>.</a:t>
            </a:r>
            <a:endParaRPr lang="en-US" sz="20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a:srcRect/>
          <a:stretch>
            <a:fillRect/>
          </a:stretch>
        </p:blipFill>
        <p:spPr bwMode="auto">
          <a:xfrm>
            <a:off x="381000" y="2819400"/>
            <a:ext cx="2819400" cy="239649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3352800" y="2819399"/>
            <a:ext cx="2667000" cy="2400549"/>
          </a:xfrm>
          <a:prstGeom prst="rect">
            <a:avLst/>
          </a:prstGeom>
          <a:noFill/>
          <a:ln w="9525">
            <a:noFill/>
            <a:miter lim="800000"/>
            <a:headEnd/>
            <a:tailEnd/>
          </a:ln>
          <a:effectLst/>
        </p:spPr>
      </p:pic>
      <p:pic>
        <p:nvPicPr>
          <p:cNvPr id="14340" name="Picture 4"/>
          <p:cNvPicPr>
            <a:picLocks noChangeAspect="1" noChangeArrowheads="1"/>
          </p:cNvPicPr>
          <p:nvPr/>
        </p:nvPicPr>
        <p:blipFill>
          <a:blip r:embed="rId5" cstate="print"/>
          <a:srcRect/>
          <a:stretch>
            <a:fillRect/>
          </a:stretch>
        </p:blipFill>
        <p:spPr bwMode="auto">
          <a:xfrm>
            <a:off x="381000" y="5334000"/>
            <a:ext cx="2199153" cy="135255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6"/>
          <a:srcRect/>
          <a:stretch>
            <a:fillRect/>
          </a:stretch>
        </p:blipFill>
        <p:spPr bwMode="auto">
          <a:xfrm>
            <a:off x="6553200" y="5510829"/>
            <a:ext cx="2336930" cy="1347171"/>
          </a:xfrm>
          <a:prstGeom prst="rect">
            <a:avLst/>
          </a:prstGeom>
          <a:noFill/>
          <a:ln w="9525">
            <a:noFill/>
            <a:miter lim="800000"/>
            <a:headEnd/>
            <a:tailEnd/>
          </a:ln>
          <a:effectLst/>
        </p:spPr>
      </p:pic>
      <p:pic>
        <p:nvPicPr>
          <p:cNvPr id="14343" name="Picture 7"/>
          <p:cNvPicPr>
            <a:picLocks noChangeAspect="1" noChangeArrowheads="1"/>
          </p:cNvPicPr>
          <p:nvPr/>
        </p:nvPicPr>
        <p:blipFill>
          <a:blip r:embed="rId7"/>
          <a:srcRect/>
          <a:stretch>
            <a:fillRect/>
          </a:stretch>
        </p:blipFill>
        <p:spPr bwMode="auto">
          <a:xfrm>
            <a:off x="6172199" y="2819400"/>
            <a:ext cx="2824099" cy="2438400"/>
          </a:xfrm>
          <a:prstGeom prst="rect">
            <a:avLst/>
          </a:prstGeom>
          <a:noFill/>
          <a:ln w="9525">
            <a:noFill/>
            <a:miter lim="800000"/>
            <a:headEnd/>
            <a:tailEnd/>
          </a:ln>
          <a:effectLst/>
        </p:spPr>
      </p:pic>
      <p:pic>
        <p:nvPicPr>
          <p:cNvPr id="14344" name="Picture 8"/>
          <p:cNvPicPr>
            <a:picLocks noChangeAspect="1" noChangeArrowheads="1"/>
          </p:cNvPicPr>
          <p:nvPr/>
        </p:nvPicPr>
        <p:blipFill>
          <a:blip r:embed="rId8"/>
          <a:srcRect/>
          <a:stretch>
            <a:fillRect/>
          </a:stretch>
        </p:blipFill>
        <p:spPr bwMode="auto">
          <a:xfrm>
            <a:off x="3048000" y="5334000"/>
            <a:ext cx="3124200" cy="1371599"/>
          </a:xfrm>
          <a:prstGeom prst="rect">
            <a:avLst/>
          </a:prstGeom>
          <a:noFill/>
          <a:ln w="9525">
            <a:noFill/>
            <a:miter lim="800000"/>
            <a:headEnd/>
            <a:tailEnd/>
          </a:ln>
          <a:effectLst/>
        </p:spPr>
      </p:pic>
    </p:spTree>
  </p:cSld>
  <p:clrMapOvr>
    <a:masterClrMapping/>
  </p:clrMapOvr>
  <p:transition advTm="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wipe(down)">
                                      <p:cBhvr>
                                        <p:cTn id="17" dur="500"/>
                                        <p:tgtEl>
                                          <p:spTgt spid="143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wipe(down)">
                                      <p:cBhvr>
                                        <p:cTn id="22" dur="500"/>
                                        <p:tgtEl>
                                          <p:spTgt spid="143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wipe(down)">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341"/>
                                        </p:tgtEl>
                                        <p:attrNameLst>
                                          <p:attrName>style.visibility</p:attrName>
                                        </p:attrNameLst>
                                      </p:cBhvr>
                                      <p:to>
                                        <p:strVal val="visible"/>
                                      </p:to>
                                    </p:set>
                                    <p:animEffect transition="in" filter="wipe(down)">
                                      <p:cBhvr>
                                        <p:cTn id="3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198814"/>
            <a:ext cx="8077200" cy="2585323"/>
          </a:xfrm>
          <a:prstGeom prst="rect">
            <a:avLst/>
          </a:prstGeom>
        </p:spPr>
        <p:txBody>
          <a:bodyPr wrap="square">
            <a:spAutoFit/>
          </a:bodyPr>
          <a:lstStyle/>
          <a:p>
            <a:pPr algn="just"/>
            <a:r>
              <a:rPr lang="ka-GE" dirty="0">
                <a:ea typeface="Times New Roman" panose="02020603050405020304" pitchFamily="18" charset="0"/>
                <a:cs typeface="Sylfaen" panose="010A0502050306030303" pitchFamily="18" charset="0"/>
              </a:rPr>
              <a:t>იმავე</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წელს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დაფიქსირდა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აღმოსავლეთ</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აზიური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წარმოშობის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ახალი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ინვაზიური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მავნებელი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მწერი</a:t>
            </a:r>
            <a:r>
              <a:rPr lang="ka-GE" dirty="0">
                <a:latin typeface="Arial" panose="020B0604020202020204" pitchFamily="34" charset="0"/>
                <a:ea typeface="Times New Roman" panose="02020603050405020304" pitchFamily="18" charset="0"/>
              </a:rPr>
              <a:t> </a:t>
            </a:r>
            <a:r>
              <a:rPr lang="en-US" i="1" dirty="0" err="1">
                <a:latin typeface="Arial" panose="020B0604020202020204" pitchFamily="34" charset="0"/>
                <a:ea typeface="Times New Roman" panose="02020603050405020304" pitchFamily="18" charset="0"/>
              </a:rPr>
              <a:t>Cydalima</a:t>
            </a:r>
            <a:r>
              <a:rPr lang="en-US" i="1" dirty="0">
                <a:latin typeface="Arial" panose="020B0604020202020204" pitchFamily="34" charset="0"/>
                <a:ea typeface="Times New Roman" panose="02020603050405020304" pitchFamily="18" charset="0"/>
              </a:rPr>
              <a:t> </a:t>
            </a:r>
            <a:r>
              <a:rPr lang="en-US" i="1" dirty="0" err="1">
                <a:latin typeface="Arial" panose="020B0604020202020204" pitchFamily="34" charset="0"/>
                <a:ea typeface="Times New Roman" panose="02020603050405020304" pitchFamily="18" charset="0"/>
              </a:rPr>
              <a:t>perspectalis</a:t>
            </a:r>
            <a:r>
              <a:rPr lang="ka-GE" i="1"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რომელიც</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ბზის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ალურას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სახელწოდებითაა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ცნობილი</a:t>
            </a:r>
            <a:r>
              <a:rPr lang="ka-GE" dirty="0">
                <a:latin typeface="Arial" panose="020B0604020202020204" pitchFamily="34" charset="0"/>
                <a:ea typeface="Times New Roman" panose="02020603050405020304" pitchFamily="18" charset="0"/>
              </a:rPr>
              <a:t>. 2007 </a:t>
            </a:r>
            <a:r>
              <a:rPr lang="ka-GE" dirty="0">
                <a:ea typeface="Times New Roman" panose="02020603050405020304" pitchFamily="18" charset="0"/>
                <a:cs typeface="Sylfaen" panose="010A0502050306030303" pitchFamily="18" charset="0"/>
              </a:rPr>
              <a:t>წლიდან</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იგი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შემოიჭრა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ევროპაში</a:t>
            </a:r>
            <a:r>
              <a:rPr lang="ka-GE" dirty="0">
                <a:latin typeface="Arial" panose="020B0604020202020204" pitchFamily="34" charset="0"/>
                <a:ea typeface="Times New Roman" panose="02020603050405020304" pitchFamily="18" charset="0"/>
              </a:rPr>
              <a:t>, 2012 </a:t>
            </a:r>
            <a:r>
              <a:rPr lang="ka-GE" dirty="0">
                <a:ea typeface="Times New Roman" panose="02020603050405020304" pitchFamily="18" charset="0"/>
                <a:cs typeface="Sylfaen" panose="010A0502050306030303" pitchFamily="18" charset="0"/>
              </a:rPr>
              <a:t>წელს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გამოჩნდა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სოჭაში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ხოლო</a:t>
            </a:r>
            <a:r>
              <a:rPr lang="ka-GE" dirty="0">
                <a:latin typeface="Arial" panose="020B0604020202020204" pitchFamily="34" charset="0"/>
                <a:ea typeface="Times New Roman" panose="02020603050405020304" pitchFamily="18" charset="0"/>
              </a:rPr>
              <a:t> 2014 </a:t>
            </a:r>
            <a:r>
              <a:rPr lang="ka-GE" dirty="0">
                <a:ea typeface="Times New Roman" panose="02020603050405020304" pitchFamily="18" charset="0"/>
                <a:cs typeface="Sylfaen" panose="010A0502050306030303" pitchFamily="18" charset="0"/>
              </a:rPr>
              <a:t>წლიდან</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დაიწყო</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საქართველოში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გავრცელება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მავნებელმა</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მატლის</a:t>
            </a:r>
            <a:r>
              <a:rPr lang="ka-GE" dirty="0" smtClean="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სტადიაში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გაანადგურა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დასავლეთ</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საქართველოს</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როგორც</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ქალაქის</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გამწვანებაში,</a:t>
            </a:r>
            <a:r>
              <a:rPr lang="ka-GE" dirty="0" smtClean="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ასევე</a:t>
            </a:r>
            <a:r>
              <a:rPr lang="ka-GE" dirty="0" smtClean="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ბუნებრივი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გავრცელების</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არეალებში არსებული</a:t>
            </a:r>
            <a:r>
              <a:rPr lang="ka-GE" dirty="0">
                <a:ea typeface="Times New Roman" panose="02020603050405020304" pitchFamily="18" charset="0"/>
                <a:cs typeface="Sylfaen" panose="010A0502050306030303" pitchFamily="18" charset="0"/>
              </a:rPr>
              <a:t> ბზები</a:t>
            </a:r>
            <a:r>
              <a:rPr lang="ka-GE" dirty="0" smtClean="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მომდევნო</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წლებში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მწერი</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გამოჩნდა</a:t>
            </a:r>
            <a:r>
              <a:rPr lang="ka-GE" dirty="0">
                <a:latin typeface="Arial" panose="020B0604020202020204" pitchFamily="34"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აღმოსავლეთ</a:t>
            </a:r>
            <a:r>
              <a:rPr lang="ka-GE" dirty="0">
                <a:latin typeface="Arial" panose="020B0604020202020204" pitchFamily="34"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საქართველოშიც. </a:t>
            </a:r>
            <a:r>
              <a:rPr lang="ka-GE" dirty="0">
                <a:ea typeface="Times New Roman" panose="02020603050405020304" pitchFamily="18" charset="0"/>
                <a:cs typeface="Sylfaen" panose="010A0502050306030303" pitchFamily="18" charset="0"/>
              </a:rPr>
              <a:t/>
            </a:r>
            <a:br>
              <a:rPr lang="ka-GE" dirty="0">
                <a:ea typeface="Times New Roman" panose="02020603050405020304" pitchFamily="18" charset="0"/>
                <a:cs typeface="Sylfaen" panose="010A0502050306030303" pitchFamily="18" charset="0"/>
              </a:rPr>
            </a:b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616" r="8784"/>
          <a:stretch/>
        </p:blipFill>
        <p:spPr>
          <a:xfrm>
            <a:off x="3581401" y="2438400"/>
            <a:ext cx="5486399" cy="405119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3009900" cy="2006600"/>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25331" t="-2132" r="-5794" b="13421"/>
          <a:stretch/>
        </p:blipFill>
        <p:spPr>
          <a:xfrm>
            <a:off x="459059" y="4445000"/>
            <a:ext cx="3276600" cy="2032000"/>
          </a:xfrm>
          <a:prstGeom prst="rect">
            <a:avLst/>
          </a:prstGeom>
        </p:spPr>
      </p:pic>
    </p:spTree>
    <p:extLst>
      <p:ext uri="{BB962C8B-B14F-4D97-AF65-F5344CB8AC3E}">
        <p14:creationId xmlns:p14="http://schemas.microsoft.com/office/powerpoint/2010/main" val="1592918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457200"/>
            <a:ext cx="8077200" cy="2308324"/>
          </a:xfrm>
          <a:prstGeom prst="rect">
            <a:avLst/>
          </a:prstGeom>
        </p:spPr>
        <p:txBody>
          <a:bodyPr wrap="square">
            <a:spAutoFit/>
          </a:bodyPr>
          <a:lstStyle/>
          <a:p>
            <a:pPr algn="just"/>
            <a:r>
              <a:rPr lang="ka-GE" dirty="0" smtClean="0">
                <a:ea typeface="Times New Roman" panose="02020603050405020304" pitchFamily="18" charset="0"/>
                <a:cs typeface="Times New Roman" panose="02020603050405020304" pitchFamily="18" charset="0"/>
              </a:rPr>
              <a:t>არ შეიძლება არ აღინიშნოს ბიოლოგიური აფეთქება ინვაზიურ, აზიური ფაროსანას მაგალითზე, რომელმაც საკმაოდ დიდი ზარალი მიაყენა დასავლეთ საქართველოს სასოფლო-სამეურნეო სავარგულებს, როგორც ერთწლოვან ასევე, მრავალწლოვან კულტურებს. </a:t>
            </a:r>
          </a:p>
          <a:p>
            <a:pPr algn="just"/>
            <a:r>
              <a:rPr lang="ka-GE" dirty="0" smtClean="0">
                <a:cs typeface="Times New Roman" panose="02020603050405020304" pitchFamily="18" charset="0"/>
              </a:rPr>
              <a:t>აზიური ფაროსანა იგივე აზიური ბაღლინჯო (</a:t>
            </a:r>
            <a:r>
              <a:rPr lang="en-US" i="1" dirty="0" err="1" smtClean="0">
                <a:latin typeface="Sylfaen" panose="010A0502050306030303" pitchFamily="18" charset="0"/>
                <a:cs typeface="Times New Roman" panose="02020603050405020304" pitchFamily="18" charset="0"/>
              </a:rPr>
              <a:t>Halyomorpha</a:t>
            </a:r>
            <a:r>
              <a:rPr lang="en-US" i="1" dirty="0" smtClean="0">
                <a:latin typeface="Sylfaen" panose="010A0502050306030303" pitchFamily="18" charset="0"/>
                <a:cs typeface="Times New Roman" panose="02020603050405020304" pitchFamily="18" charset="0"/>
              </a:rPr>
              <a:t> </a:t>
            </a:r>
            <a:r>
              <a:rPr lang="en-US" i="1" dirty="0" err="1" smtClean="0">
                <a:latin typeface="Sylfaen" panose="010A0502050306030303" pitchFamily="18" charset="0"/>
                <a:cs typeface="Times New Roman" panose="02020603050405020304" pitchFamily="18" charset="0"/>
              </a:rPr>
              <a:t>halys</a:t>
            </a:r>
            <a:r>
              <a:rPr lang="ka-GE" dirty="0" smtClean="0">
                <a:cs typeface="Times New Roman" panose="02020603050405020304" pitchFamily="18" charset="0"/>
              </a:rPr>
              <a:t>)</a:t>
            </a:r>
            <a:r>
              <a:rPr lang="en-US" dirty="0" smtClean="0">
                <a:cs typeface="Times New Roman" panose="02020603050405020304" pitchFamily="18" charset="0"/>
              </a:rPr>
              <a:t> </a:t>
            </a:r>
            <a:r>
              <a:rPr lang="ka-GE" dirty="0" smtClean="0">
                <a:cs typeface="Times New Roman" panose="02020603050405020304" pitchFamily="18" charset="0"/>
              </a:rPr>
              <a:t>ბუნებრივად გავრცელებულია ჩინეთში, კორეაში და იაპონიაში. იგი აშშ პირველად შენიშნეს 1998 წელს. ამჟამად ფართოდაა გავრცელებული ევროპაში. საქართველოში გამოჩნდა 2015 წელს. </a:t>
            </a:r>
            <a:endParaRPr lang="ru-RU" dirty="0"/>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t="5931" b="7212"/>
          <a:stretch/>
        </p:blipFill>
        <p:spPr>
          <a:xfrm>
            <a:off x="863138" y="2765524"/>
            <a:ext cx="1981200" cy="1905001"/>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84" y="5073848"/>
            <a:ext cx="2286775" cy="1530816"/>
          </a:xfrm>
          <a:prstGeom prst="rect">
            <a:avLst/>
          </a:prstGeom>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8400" r="26000"/>
          <a:stretch/>
        </p:blipFill>
        <p:spPr>
          <a:xfrm>
            <a:off x="3368675" y="2765524"/>
            <a:ext cx="2082800" cy="1905000"/>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889" y="2765524"/>
            <a:ext cx="2454897" cy="1905000"/>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3691" y="5022820"/>
            <a:ext cx="2378075" cy="1581844"/>
          </a:xfrm>
          <a:prstGeom prst="rect">
            <a:avLst/>
          </a:prstGeom>
        </p:spPr>
      </p:pic>
      <p:pic>
        <p:nvPicPr>
          <p:cNvPr id="8" name="Рисунок 7"/>
          <p:cNvPicPr>
            <a:picLocks noChangeAspect="1"/>
          </p:cNvPicPr>
          <p:nvPr/>
        </p:nvPicPr>
        <p:blipFill rotWithShape="1">
          <a:blip r:embed="rId8">
            <a:extLst>
              <a:ext uri="{28A0092B-C50C-407E-A947-70E740481C1C}">
                <a14:useLocalDpi xmlns:a14="http://schemas.microsoft.com/office/drawing/2010/main" val="0"/>
              </a:ext>
            </a:extLst>
          </a:blip>
          <a:srcRect t="8694" b="9177"/>
          <a:stretch/>
        </p:blipFill>
        <p:spPr>
          <a:xfrm>
            <a:off x="3495675" y="4800600"/>
            <a:ext cx="1828800" cy="2057400"/>
          </a:xfrm>
          <a:prstGeom prst="rect">
            <a:avLst/>
          </a:prstGeom>
        </p:spPr>
      </p:pic>
    </p:spTree>
    <p:extLst>
      <p:ext uri="{BB962C8B-B14F-4D97-AF65-F5344CB8AC3E}">
        <p14:creationId xmlns:p14="http://schemas.microsoft.com/office/powerpoint/2010/main" val="117017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1722" y="228600"/>
            <a:ext cx="8534400" cy="5078313"/>
          </a:xfrm>
          <a:prstGeom prst="rect">
            <a:avLst/>
          </a:prstGeom>
        </p:spPr>
        <p:txBody>
          <a:bodyPr wrap="square">
            <a:spAutoFit/>
          </a:bodyPr>
          <a:lstStyle/>
          <a:p>
            <a:pPr algn="just"/>
            <a:r>
              <a:rPr lang="ka-GE" dirty="0">
                <a:ea typeface="Times New Roman" panose="02020603050405020304" pitchFamily="18" charset="0"/>
                <a:cs typeface="Times New Roman" panose="02020603050405020304" pitchFamily="18" charset="0"/>
              </a:rPr>
              <a:t>რაც </a:t>
            </a:r>
            <a:r>
              <a:rPr lang="ka-GE" dirty="0" smtClean="0">
                <a:ea typeface="Times New Roman" panose="02020603050405020304" pitchFamily="18" charset="0"/>
                <a:cs typeface="Times New Roman" panose="02020603050405020304" pitchFamily="18" charset="0"/>
              </a:rPr>
              <a:t>შეეხება აგროცენოზებში </a:t>
            </a:r>
            <a:r>
              <a:rPr lang="ka-GE" dirty="0">
                <a:ea typeface="Times New Roman" panose="02020603050405020304" pitchFamily="18" charset="0"/>
                <a:cs typeface="Times New Roman" panose="02020603050405020304" pitchFamily="18" charset="0"/>
              </a:rPr>
              <a:t>ინვაზიის </a:t>
            </a:r>
            <a:r>
              <a:rPr lang="ka-GE" dirty="0" smtClean="0">
                <a:ea typeface="Times New Roman" panose="02020603050405020304" pitchFamily="18" charset="0"/>
                <a:cs typeface="Times New Roman" panose="02020603050405020304" pitchFamily="18" charset="0"/>
              </a:rPr>
              <a:t>მდგომარეობას ჩვენს ქვეყანაში </a:t>
            </a:r>
            <a:r>
              <a:rPr lang="ka-GE" dirty="0">
                <a:ea typeface="Times New Roman" panose="02020603050405020304" pitchFamily="18" charset="0"/>
                <a:cs typeface="Times New Roman" panose="02020603050405020304" pitchFamily="18" charset="0"/>
              </a:rPr>
              <a:t>იგი საკმაოდ დიდი რისკის ქვეშ იმყოფება. საბჭოთა პერიოდში პროდუქციის გაზრდის მიზნით, ხდებოდა ადგილობრივი ჯიშების შეცვლა, უფრო პროდუქტიული და ერთგვაროვანი ჯიშებით. ზოგჯერ ეს ხდებოდა ადგილობრივი მოსახლეობის ძალდატანებით. ზოგ შემთხვევაში, საბჭოთა პერიოდში აბორიგენული ჯიშების გადაშენება მიზანმიმართულად, იდეოლოგიური მოსაზრებებით ხდებოდა. არა ადგილობრივმა კულტურებმა, მაგალითად, ჩაიმ და ციტრუსებმა, ტრადიციული სოფლის მეურნეობის ადგილები და ბუნებრივი ეკოსისტემებიც კი დაიკავეს</a:t>
            </a:r>
            <a:r>
              <a:rPr lang="ka-GE" dirty="0" smtClean="0">
                <a:ea typeface="Times New Roman" panose="02020603050405020304" pitchFamily="18" charset="0"/>
                <a:cs typeface="Times New Roman" panose="02020603050405020304" pitchFamily="18" charset="0"/>
              </a:rPr>
              <a:t>. ამ მხრივ არა სახარბეილო და კიდე უფრო უკონტროლო სიტუაცია შეიქმნა ბოლო პერიოდში, რომელიც დღესაც გრძელდება. ეს იქნება სხვადასხვა ჰიბრიდული მცენარეული ჯიშებისა და ფორმების შემოტანა, რომლებმაც ჩაანაცვლეს და თითქმის განდევნეს ადგილობრივი ჯიშები. </a:t>
            </a:r>
          </a:p>
          <a:p>
            <a:pPr algn="just"/>
            <a:r>
              <a:rPr lang="ka-GE" dirty="0" smtClean="0">
                <a:ea typeface="Times New Roman" panose="02020603050405020304" pitchFamily="18" charset="0"/>
                <a:cs typeface="Times New Roman" panose="02020603050405020304" pitchFamily="18" charset="0"/>
              </a:rPr>
              <a:t>ცალკე აღნიშვნის ღირსია ამერიკული ცისარტყელა კალმახის საშენი მეურნეობებიდან მდინარეებში გავრცელება.</a:t>
            </a:r>
            <a:r>
              <a:rPr lang="ka-GE" dirty="0">
                <a:solidFill>
                  <a:srgbClr val="000000"/>
                </a:solidFill>
              </a:rPr>
              <a:t> მე 19 საუკუნის მეორე ნახევრიდან აკლიმატიზირებულ იქნა ევროპის, აზიის, ავსტრალიის, აფრიკის მთელ რიგ </a:t>
            </a:r>
            <a:r>
              <a:rPr lang="ka-GE" dirty="0" smtClean="0">
                <a:solidFill>
                  <a:srgbClr val="000000"/>
                </a:solidFill>
              </a:rPr>
              <a:t>ქვეყნებში. ბოლო პერიოდში საკმაოდ აქტუურად დაიწყეს მისი მოშენება საქართველოში.</a:t>
            </a:r>
            <a:endParaRPr lang="ru-RU" dirty="0"/>
          </a:p>
        </p:txBody>
      </p:sp>
      <p:sp>
        <p:nvSpPr>
          <p:cNvPr id="2" name="Прямоугольник 1"/>
          <p:cNvSpPr/>
          <p:nvPr/>
        </p:nvSpPr>
        <p:spPr>
          <a:xfrm>
            <a:off x="2209800" y="4572000"/>
            <a:ext cx="4572000" cy="369332"/>
          </a:xfrm>
          <a:prstGeom prst="rect">
            <a:avLst/>
          </a:prstGeom>
        </p:spPr>
        <p:txBody>
          <a:bodyPr>
            <a:spAutoFit/>
          </a:bodyPr>
          <a:lstStyle/>
          <a:p>
            <a:r>
              <a:rPr lang="ka-GE" dirty="0" smtClean="0">
                <a:solidFill>
                  <a:srgbClr val="000000"/>
                </a:solidFill>
                <a:latin typeface="Arial" panose="020B0604020202020204" pitchFamily="34" charset="0"/>
              </a:rPr>
              <a:t>.</a:t>
            </a:r>
            <a:endParaRPr lang="ru-RU" dirty="0"/>
          </a:p>
        </p:txBody>
      </p:sp>
    </p:spTree>
    <p:extLst>
      <p:ext uri="{BB962C8B-B14F-4D97-AF65-F5344CB8AC3E}">
        <p14:creationId xmlns:p14="http://schemas.microsoft.com/office/powerpoint/2010/main" val="1161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400" y="381000"/>
            <a:ext cx="8229600" cy="6186309"/>
          </a:xfrm>
          <a:prstGeom prst="rect">
            <a:avLst/>
          </a:prstGeom>
        </p:spPr>
        <p:txBody>
          <a:bodyPr wrap="square">
            <a:spAutoFit/>
          </a:bodyPr>
          <a:lstStyle/>
          <a:p>
            <a:pPr algn="just"/>
            <a:r>
              <a:rPr lang="ka-GE" dirty="0">
                <a:ea typeface="Times New Roman" panose="02020603050405020304" pitchFamily="18" charset="0"/>
                <a:cs typeface="Times New Roman" panose="02020603050405020304" pitchFamily="18" charset="0"/>
              </a:rPr>
              <a:t>საქართველოში ერთიანი სია </a:t>
            </a:r>
            <a:r>
              <a:rPr lang="ka-GE" dirty="0" smtClean="0">
                <a:ea typeface="Times New Roman" panose="02020603050405020304" pitchFamily="18" charset="0"/>
                <a:cs typeface="Times New Roman" panose="02020603050405020304" pitchFamily="18" charset="0"/>
              </a:rPr>
              <a:t>უცხო </a:t>
            </a:r>
            <a:r>
              <a:rPr lang="ka-GE" dirty="0">
                <a:ea typeface="Times New Roman" panose="02020603050405020304" pitchFamily="18" charset="0"/>
                <a:cs typeface="Times New Roman" panose="02020603050405020304" pitchFamily="18" charset="0"/>
              </a:rPr>
              <a:t>წარმოშობის ორგანიზმების შესახებ ჯერჯერობით არ მოიპოვება.  ცალკეული სახეობების შესახებ მონაცემებს ვეცნობით სხვადასხვა სამეცნიერო და საგაზეთო სტატიებში. ფლორის შესწავლის კუთხით კი შედარებით  წინ გადადგმული  </a:t>
            </a:r>
            <a:r>
              <a:rPr lang="ka-GE" dirty="0" smtClean="0">
                <a:ea typeface="Times New Roman" panose="02020603050405020304" pitchFamily="18" charset="0"/>
                <a:cs typeface="Times New Roman" panose="02020603050405020304" pitchFamily="18" charset="0"/>
              </a:rPr>
              <a:t>ნაბიჯია. </a:t>
            </a:r>
            <a:r>
              <a:rPr lang="ka-GE" dirty="0">
                <a:ea typeface="Times New Roman" panose="02020603050405020304" pitchFamily="18" charset="0"/>
                <a:cs typeface="Times New Roman" panose="02020603050405020304" pitchFamily="18" charset="0"/>
              </a:rPr>
              <a:t>საუკუნეზე მეტია რაც ადგილობრივ ფლორის შესწავლასთან ერთად არაადგილობრივი ფლორის შესწავლაც მიმდინარეობს, მაგრამ არსებული მონაცემები თანამედროვე მსოფლიოში მიმდინარე გლობალიზაციის პროცესთან მიმართებაში </a:t>
            </a:r>
            <a:r>
              <a:rPr lang="ka-GE" dirty="0" smtClean="0">
                <a:ea typeface="Times New Roman" panose="02020603050405020304" pitchFamily="18" charset="0"/>
                <a:cs typeface="Times New Roman" panose="02020603050405020304" pitchFamily="18" charset="0"/>
              </a:rPr>
              <a:t>არასაკმარისია. </a:t>
            </a:r>
          </a:p>
          <a:p>
            <a:pPr algn="just"/>
            <a:r>
              <a:rPr lang="ka-GE" dirty="0" smtClean="0"/>
              <a:t>ბოტანიკური-ინვაზიური კვლევები რეგიონში (აჭარა) რამდენიმე ათეულ წლებს ითვლის და დღესაც გრძელდება. პირველი მკვლევარებიდან აღსანიშნავია:  ალბოვი,</a:t>
            </a:r>
            <a:r>
              <a:rPr lang="tr-TR" dirty="0" smtClean="0"/>
              <a:t>1893, 1895; </a:t>
            </a:r>
            <a:r>
              <a:rPr lang="ka-GE" dirty="0" smtClean="0"/>
              <a:t>შავროვი,  1910; ვორონოვი, 1916; ლიტვინოვი,</a:t>
            </a:r>
            <a:r>
              <a:rPr lang="tr-TR" dirty="0" smtClean="0"/>
              <a:t>1926; </a:t>
            </a:r>
            <a:r>
              <a:rPr lang="ka-GE" dirty="0" smtClean="0"/>
              <a:t>გროსგეიმი</a:t>
            </a:r>
            <a:r>
              <a:rPr lang="tr-TR" dirty="0" smtClean="0"/>
              <a:t>, </a:t>
            </a:r>
            <a:r>
              <a:rPr lang="ka-GE" dirty="0" smtClean="0"/>
              <a:t>1915,1929,1939,1945წწ; კოლაკოვსკი და სახოკია, 1946;</a:t>
            </a:r>
            <a:r>
              <a:rPr lang="ka-GE" dirty="0"/>
              <a:t> </a:t>
            </a:r>
            <a:r>
              <a:rPr lang="ka-GE" dirty="0" smtClean="0"/>
              <a:t>მოროზოვა</a:t>
            </a:r>
            <a:r>
              <a:rPr lang="tr-TR" dirty="0" smtClean="0"/>
              <a:t>,1957</a:t>
            </a:r>
            <a:r>
              <a:rPr lang="ka-GE" dirty="0" smtClean="0"/>
              <a:t>; მანჯავიძე და მატინიანი, </a:t>
            </a:r>
            <a:r>
              <a:rPr lang="tr-TR" dirty="0" smtClean="0"/>
              <a:t>1964</a:t>
            </a:r>
            <a:r>
              <a:rPr lang="ka-GE" dirty="0"/>
              <a:t>;</a:t>
            </a:r>
            <a:r>
              <a:rPr lang="tr-TR" dirty="0" smtClean="0"/>
              <a:t> </a:t>
            </a:r>
            <a:r>
              <a:rPr lang="ka-GE" dirty="0"/>
              <a:t>დიმიტრიევას </a:t>
            </a:r>
            <a:r>
              <a:rPr lang="ka-GE" dirty="0" smtClean="0"/>
              <a:t>1967,1990</a:t>
            </a:r>
            <a:r>
              <a:rPr lang="ka-GE" dirty="0"/>
              <a:t>;</a:t>
            </a:r>
            <a:r>
              <a:rPr lang="ka-GE" dirty="0" smtClean="0"/>
              <a:t>  მემიაძე, 1971.</a:t>
            </a:r>
          </a:p>
          <a:p>
            <a:pPr algn="just"/>
            <a:r>
              <a:rPr lang="ka-GE" dirty="0"/>
              <a:t>გასული საუკუნის ბოლო ათწლედებიდან მოყოლებული სპეციალური გამოკვლევები</a:t>
            </a:r>
            <a:r>
              <a:rPr lang="pt-BR" dirty="0"/>
              <a:t>ა მიძღვნილი </a:t>
            </a:r>
            <a:r>
              <a:rPr lang="ka-GE" dirty="0"/>
              <a:t>აჭარის ადვენტური ფლორის სახეობრივ და ბიომორფოლოგიურ შემადგენლობაზე დავითაძის </a:t>
            </a:r>
            <a:r>
              <a:rPr lang="ka-GE" dirty="0" smtClean="0"/>
              <a:t>მიერ 1974,1980</a:t>
            </a:r>
            <a:r>
              <a:rPr lang="ka-GE" dirty="0"/>
              <a:t>, </a:t>
            </a:r>
            <a:r>
              <a:rPr lang="ka-GE" dirty="0" smtClean="0"/>
              <a:t>1981,1997,2001,2009წწ.</a:t>
            </a:r>
          </a:p>
          <a:p>
            <a:pPr algn="just"/>
            <a:r>
              <a:rPr lang="ka-GE" dirty="0" smtClean="0"/>
              <a:t>2012-წლიდან დღემდე </a:t>
            </a:r>
            <a:r>
              <a:rPr lang="ka-GE" dirty="0">
                <a:solidFill>
                  <a:prstClr val="black"/>
                </a:solidFill>
              </a:rPr>
              <a:t>ჩვენს მიერ </a:t>
            </a:r>
            <a:r>
              <a:rPr lang="ka-GE" dirty="0" smtClean="0"/>
              <a:t>განხორციელებულია 120 </a:t>
            </a:r>
            <a:r>
              <a:rPr lang="ka-GE" dirty="0"/>
              <a:t>ბოტანიკური-საველე ექსპედიცია, </a:t>
            </a:r>
            <a:r>
              <a:rPr lang="ka-GE" dirty="0" smtClean="0"/>
              <a:t>აღებულია 1000-მდე მცენარეთა ნიმუში და </a:t>
            </a:r>
            <a:r>
              <a:rPr lang="ka-GE" dirty="0"/>
              <a:t>გადაღებულია უამრავი ფოტო</a:t>
            </a:r>
            <a:r>
              <a:rPr lang="ka-GE" dirty="0" smtClean="0"/>
              <a:t>. </a:t>
            </a:r>
            <a:r>
              <a:rPr lang="ka-GE" dirty="0" smtClean="0">
                <a:solidFill>
                  <a:prstClr val="black"/>
                </a:solidFill>
              </a:rPr>
              <a:t>აღწერილია 42 ახალი (უცხო, ადვენტური) სახეობა.  </a:t>
            </a:r>
            <a:endParaRPr lang="ru-RU" dirty="0"/>
          </a:p>
        </p:txBody>
      </p:sp>
    </p:spTree>
    <p:extLst>
      <p:ext uri="{BB962C8B-B14F-4D97-AF65-F5344CB8AC3E}">
        <p14:creationId xmlns:p14="http://schemas.microsoft.com/office/powerpoint/2010/main" val="2991538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600" y="685800"/>
            <a:ext cx="8382000" cy="646331"/>
          </a:xfrm>
          <a:prstGeom prst="rect">
            <a:avLst/>
          </a:prstGeom>
        </p:spPr>
        <p:txBody>
          <a:bodyPr wrap="square">
            <a:spAutoFit/>
          </a:bodyPr>
          <a:lstStyle/>
          <a:p>
            <a:pPr algn="just"/>
            <a:r>
              <a:rPr lang="ka-GE" dirty="0" smtClean="0">
                <a:solidFill>
                  <a:prstClr val="black"/>
                </a:solidFill>
              </a:rPr>
              <a:t>აღწერილი სახეობებიდან აგრესიულ ინვაზიურ </a:t>
            </a:r>
            <a:r>
              <a:rPr lang="ka-GE" dirty="0">
                <a:solidFill>
                  <a:prstClr val="black"/>
                </a:solidFill>
              </a:rPr>
              <a:t>2 </a:t>
            </a:r>
            <a:r>
              <a:rPr lang="ka-GE" dirty="0" smtClean="0">
                <a:solidFill>
                  <a:prstClr val="black"/>
                </a:solidFill>
              </a:rPr>
              <a:t>სახეობაზე-</a:t>
            </a:r>
            <a:r>
              <a:rPr lang="en-US" i="1" dirty="0" smtClean="0">
                <a:solidFill>
                  <a:prstClr val="black"/>
                </a:solidFill>
                <a:latin typeface="Sylfaen" panose="010A0502050306030303" pitchFamily="18" charset="0"/>
              </a:rPr>
              <a:t>Verbena </a:t>
            </a:r>
            <a:r>
              <a:rPr lang="en-US" i="1" dirty="0" err="1">
                <a:solidFill>
                  <a:prstClr val="black"/>
                </a:solidFill>
                <a:latin typeface="Sylfaen" panose="010A0502050306030303" pitchFamily="18" charset="0"/>
              </a:rPr>
              <a:t>brasiliensis</a:t>
            </a:r>
            <a:r>
              <a:rPr lang="ka-GE" dirty="0" smtClean="0">
                <a:solidFill>
                  <a:prstClr val="black"/>
                </a:solidFill>
              </a:rPr>
              <a:t>  და </a:t>
            </a:r>
            <a:r>
              <a:rPr lang="en-US" i="1" dirty="0" smtClean="0">
                <a:solidFill>
                  <a:prstClr val="black"/>
                </a:solidFill>
                <a:latin typeface="Sylfaen" panose="010A0502050306030303" pitchFamily="18" charset="0"/>
              </a:rPr>
              <a:t>Sicyos</a:t>
            </a:r>
            <a:r>
              <a:rPr lang="en-US" dirty="0" smtClean="0">
                <a:solidFill>
                  <a:prstClr val="black"/>
                </a:solidFill>
              </a:rPr>
              <a:t> </a:t>
            </a:r>
            <a:r>
              <a:rPr lang="en-US" i="1" dirty="0" err="1" smtClean="0">
                <a:solidFill>
                  <a:prstClr val="black"/>
                </a:solidFill>
                <a:latin typeface="Sylfaen" panose="010A0502050306030303" pitchFamily="18" charset="0"/>
              </a:rPr>
              <a:t>angulatus</a:t>
            </a:r>
            <a:r>
              <a:rPr lang="ka-GE" i="1" dirty="0" smtClean="0">
                <a:solidFill>
                  <a:prstClr val="black"/>
                </a:solidFill>
              </a:rPr>
              <a:t>  </a:t>
            </a:r>
            <a:r>
              <a:rPr lang="ka-GE" dirty="0" smtClean="0">
                <a:solidFill>
                  <a:prstClr val="black"/>
                </a:solidFill>
              </a:rPr>
              <a:t>გამოქვეყნებულია სამეცნიერო სტატია.</a:t>
            </a:r>
            <a:endParaRPr lang="ru-RU" dirty="0">
              <a:solidFill>
                <a:prstClr val="black"/>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48" y="1902520"/>
            <a:ext cx="3414889" cy="228600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99" y="1902520"/>
            <a:ext cx="3414889" cy="22860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405711"/>
            <a:ext cx="3414889" cy="228600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49" y="4405711"/>
            <a:ext cx="3414889" cy="2286000"/>
          </a:xfrm>
          <a:prstGeom prst="rect">
            <a:avLst/>
          </a:prstGeom>
        </p:spPr>
      </p:pic>
      <p:sp>
        <p:nvSpPr>
          <p:cNvPr id="11" name="Прямоугольник 10"/>
          <p:cNvSpPr/>
          <p:nvPr/>
        </p:nvSpPr>
        <p:spPr>
          <a:xfrm>
            <a:off x="1066800" y="1558615"/>
            <a:ext cx="2122697" cy="369332"/>
          </a:xfrm>
          <a:prstGeom prst="rect">
            <a:avLst/>
          </a:prstGeom>
        </p:spPr>
        <p:txBody>
          <a:bodyPr wrap="none">
            <a:spAutoFit/>
          </a:bodyPr>
          <a:lstStyle/>
          <a:p>
            <a:r>
              <a:rPr lang="en-US" i="1" dirty="0">
                <a:solidFill>
                  <a:prstClr val="black"/>
                </a:solidFill>
                <a:latin typeface="Sylfaen" panose="010A0502050306030303" pitchFamily="18" charset="0"/>
              </a:rPr>
              <a:t>Verbena </a:t>
            </a:r>
            <a:r>
              <a:rPr lang="en-US" i="1" dirty="0" err="1">
                <a:solidFill>
                  <a:prstClr val="black"/>
                </a:solidFill>
                <a:latin typeface="Sylfaen" panose="010A0502050306030303" pitchFamily="18" charset="0"/>
              </a:rPr>
              <a:t>brasiliensis</a:t>
            </a:r>
            <a:endParaRPr lang="ru-RU" dirty="0"/>
          </a:p>
        </p:txBody>
      </p:sp>
      <p:sp>
        <p:nvSpPr>
          <p:cNvPr id="12" name="Прямоугольник 11"/>
          <p:cNvSpPr/>
          <p:nvPr/>
        </p:nvSpPr>
        <p:spPr>
          <a:xfrm>
            <a:off x="5334000" y="1514369"/>
            <a:ext cx="1827744" cy="369332"/>
          </a:xfrm>
          <a:prstGeom prst="rect">
            <a:avLst/>
          </a:prstGeom>
        </p:spPr>
        <p:txBody>
          <a:bodyPr wrap="none">
            <a:spAutoFit/>
          </a:bodyPr>
          <a:lstStyle/>
          <a:p>
            <a:r>
              <a:rPr lang="en-US" i="1" dirty="0">
                <a:solidFill>
                  <a:prstClr val="black"/>
                </a:solidFill>
                <a:latin typeface="Sylfaen" panose="010A0502050306030303" pitchFamily="18" charset="0"/>
              </a:rPr>
              <a:t>Sicyos</a:t>
            </a:r>
            <a:r>
              <a:rPr lang="en-US" dirty="0">
                <a:solidFill>
                  <a:prstClr val="black"/>
                </a:solidFill>
              </a:rPr>
              <a:t> </a:t>
            </a:r>
            <a:r>
              <a:rPr lang="en-US" i="1" dirty="0" err="1">
                <a:solidFill>
                  <a:prstClr val="black"/>
                </a:solidFill>
                <a:latin typeface="Sylfaen" panose="010A0502050306030303" pitchFamily="18" charset="0"/>
              </a:rPr>
              <a:t>angulatus</a:t>
            </a:r>
            <a:r>
              <a:rPr lang="ka-GE" i="1" dirty="0">
                <a:solidFill>
                  <a:prstClr val="black"/>
                </a:solidFill>
              </a:rPr>
              <a:t> </a:t>
            </a:r>
            <a:endParaRPr lang="ru-RU" dirty="0"/>
          </a:p>
        </p:txBody>
      </p:sp>
    </p:spTree>
    <p:extLst>
      <p:ext uri="{BB962C8B-B14F-4D97-AF65-F5344CB8AC3E}">
        <p14:creationId xmlns:p14="http://schemas.microsoft.com/office/powerpoint/2010/main" val="161133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609600" y="685800"/>
            <a:ext cx="8382000" cy="2308324"/>
          </a:xfrm>
          <a:prstGeom prst="rect">
            <a:avLst/>
          </a:prstGeom>
        </p:spPr>
        <p:txBody>
          <a:bodyPr wrap="square">
            <a:spAutoFit/>
          </a:bodyPr>
          <a:lstStyle/>
          <a:p>
            <a:pPr algn="just"/>
            <a:r>
              <a:rPr lang="ka-GE" dirty="0" smtClean="0">
                <a:solidFill>
                  <a:prstClr val="black"/>
                </a:solidFill>
              </a:rPr>
              <a:t>უამრავი მაგალითის მოყვანა შეიძლება გასულ საუკუნეში შემოჭრილი სახეობების შესახებ, რომლებიც იმდენად დამკვიდრდნენ</a:t>
            </a:r>
            <a:r>
              <a:rPr lang="en-US" dirty="0" smtClean="0">
                <a:solidFill>
                  <a:prstClr val="black"/>
                </a:solidFill>
              </a:rPr>
              <a:t> </a:t>
            </a:r>
            <a:r>
              <a:rPr lang="ka-GE" dirty="0" smtClean="0">
                <a:solidFill>
                  <a:prstClr val="black"/>
                </a:solidFill>
              </a:rPr>
              <a:t>ჩვენს გარემოში ძნელია ისაუბრო </a:t>
            </a:r>
            <a:r>
              <a:rPr lang="en-US" dirty="0" smtClean="0">
                <a:solidFill>
                  <a:prstClr val="black"/>
                </a:solidFill>
              </a:rPr>
              <a:t> </a:t>
            </a:r>
            <a:r>
              <a:rPr lang="ka-GE" dirty="0" smtClean="0">
                <a:solidFill>
                  <a:prstClr val="black"/>
                </a:solidFill>
              </a:rPr>
              <a:t>მათ უცხოურ წარმოშობაზე, ასეთებია: </a:t>
            </a:r>
            <a:r>
              <a:rPr lang="en-US" i="1" dirty="0">
                <a:solidFill>
                  <a:prstClr val="black"/>
                </a:solidFill>
                <a:latin typeface="Sylfaen" panose="010A0502050306030303" pitchFamily="18" charset="0"/>
              </a:rPr>
              <a:t>Ambrosia </a:t>
            </a:r>
            <a:r>
              <a:rPr lang="en-US" i="1" dirty="0" err="1" smtClean="0">
                <a:solidFill>
                  <a:prstClr val="black"/>
                </a:solidFill>
                <a:latin typeface="Sylfaen" panose="010A0502050306030303" pitchFamily="18" charset="0"/>
              </a:rPr>
              <a:t>artemisifolia</a:t>
            </a:r>
            <a:r>
              <a:rPr lang="ka-GE" i="1" dirty="0" smtClean="0">
                <a:solidFill>
                  <a:prstClr val="black"/>
                </a:solidFill>
                <a:latin typeface="Sylfaen" panose="010A0502050306030303" pitchFamily="18" charset="0"/>
              </a:rPr>
              <a:t>, </a:t>
            </a:r>
            <a:r>
              <a:rPr lang="en-US" i="1" dirty="0" smtClean="0">
                <a:solidFill>
                  <a:prstClr val="black"/>
                </a:solidFill>
                <a:latin typeface="Sylfaen" panose="010A0502050306030303" pitchFamily="18" charset="0"/>
              </a:rPr>
              <a:t>Artemisia vulgaris, </a:t>
            </a:r>
            <a:r>
              <a:rPr lang="en-US" i="1" dirty="0" err="1" smtClean="0">
                <a:solidFill>
                  <a:prstClr val="black"/>
                </a:solidFill>
                <a:latin typeface="Sylfaen" panose="010A0502050306030303" pitchFamily="18" charset="0"/>
              </a:rPr>
              <a:t>Robinia</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pseudoacacia</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kriptomeria</a:t>
            </a:r>
            <a:r>
              <a:rPr lang="en-US" i="1" dirty="0" smtClean="0">
                <a:solidFill>
                  <a:prstClr val="black"/>
                </a:solidFill>
                <a:latin typeface="Sylfaen" panose="010A0502050306030303" pitchFamily="18" charset="0"/>
              </a:rPr>
              <a:t> japonica,</a:t>
            </a:r>
            <a:r>
              <a:rPr lang="ka-GE"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Phytolacca</a:t>
            </a:r>
            <a:r>
              <a:rPr lang="en-US" i="1" dirty="0" smtClean="0">
                <a:solidFill>
                  <a:prstClr val="black"/>
                </a:solidFill>
                <a:latin typeface="Sylfaen" panose="010A0502050306030303" pitchFamily="18" charset="0"/>
              </a:rPr>
              <a:t> Americana, Spirea japonica, </a:t>
            </a:r>
            <a:r>
              <a:rPr lang="en-US" i="1" dirty="0" err="1" smtClean="0">
                <a:solidFill>
                  <a:prstClr val="black"/>
                </a:solidFill>
                <a:latin typeface="Sylfaen" panose="010A0502050306030303" pitchFamily="18" charset="0"/>
              </a:rPr>
              <a:t>Lonicera</a:t>
            </a:r>
            <a:r>
              <a:rPr lang="en-US" i="1" dirty="0" smtClean="0">
                <a:solidFill>
                  <a:prstClr val="black"/>
                </a:solidFill>
                <a:latin typeface="Sylfaen" panose="010A0502050306030303" pitchFamily="18" charset="0"/>
              </a:rPr>
              <a:t> Japonica,</a:t>
            </a:r>
            <a:r>
              <a:rPr lang="ka-GE" i="1" dirty="0" smtClean="0">
                <a:solidFill>
                  <a:prstClr val="black"/>
                </a:solidFill>
                <a:latin typeface="Sylfaen" panose="010A0502050306030303" pitchFamily="18" charset="0"/>
              </a:rPr>
              <a:t>  </a:t>
            </a:r>
            <a:r>
              <a:rPr lang="en-US" i="1" dirty="0" smtClean="0">
                <a:solidFill>
                  <a:prstClr val="black"/>
                </a:solidFill>
                <a:latin typeface="Sylfaen" panose="010A0502050306030303" pitchFamily="18" charset="0"/>
              </a:rPr>
              <a:t>Erigeron Canadensis, </a:t>
            </a:r>
            <a:r>
              <a:rPr lang="en-US" i="1" dirty="0" err="1" smtClean="0">
                <a:solidFill>
                  <a:prstClr val="black"/>
                </a:solidFill>
                <a:latin typeface="Sylfaen" panose="010A0502050306030303" pitchFamily="18" charset="0"/>
              </a:rPr>
              <a:t>Pueraria</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hirsuta</a:t>
            </a:r>
            <a:r>
              <a:rPr lang="en-US" i="1" dirty="0" smtClean="0">
                <a:solidFill>
                  <a:prstClr val="black"/>
                </a:solidFill>
                <a:latin typeface="Sylfaen" panose="010A0502050306030303" pitchFamily="18" charset="0"/>
              </a:rPr>
              <a:t>, </a:t>
            </a:r>
            <a:r>
              <a:rPr lang="en-US" i="1" dirty="0" err="1">
                <a:solidFill>
                  <a:prstClr val="black"/>
                </a:solidFill>
                <a:latin typeface="Sylfaen" panose="010A0502050306030303" pitchFamily="18" charset="0"/>
              </a:rPr>
              <a:t>P</a:t>
            </a:r>
            <a:r>
              <a:rPr lang="en-US" i="1" dirty="0" err="1" smtClean="0">
                <a:solidFill>
                  <a:prstClr val="black"/>
                </a:solidFill>
                <a:latin typeface="Sylfaen" panose="010A0502050306030303" pitchFamily="18" charset="0"/>
              </a:rPr>
              <a:t>erila</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nankinensis</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Crassocephalum</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crepididoides</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Comelina</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comunis</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Quercus</a:t>
            </a:r>
            <a:r>
              <a:rPr lang="en-US" i="1" dirty="0" smtClean="0">
                <a:solidFill>
                  <a:prstClr val="black"/>
                </a:solidFill>
                <a:latin typeface="Sylfaen" panose="010A0502050306030303" pitchFamily="18" charset="0"/>
              </a:rPr>
              <a:t> </a:t>
            </a:r>
            <a:r>
              <a:rPr lang="en-US" i="1" dirty="0" err="1" smtClean="0">
                <a:solidFill>
                  <a:prstClr val="black"/>
                </a:solidFill>
                <a:latin typeface="Sylfaen" panose="010A0502050306030303" pitchFamily="18" charset="0"/>
              </a:rPr>
              <a:t>myrsinaefolia</a:t>
            </a:r>
            <a:r>
              <a:rPr lang="en-US" i="1" dirty="0" smtClean="0">
                <a:solidFill>
                  <a:prstClr val="black"/>
                </a:solidFill>
                <a:latin typeface="Sylfaen" panose="010A0502050306030303" pitchFamily="18" charset="0"/>
              </a:rPr>
              <a:t>, </a:t>
            </a:r>
            <a:r>
              <a:rPr lang="en-US" i="1" dirty="0" err="1">
                <a:solidFill>
                  <a:prstClr val="black"/>
                </a:solidFill>
                <a:latin typeface="Sylfaen" panose="010A0502050306030303" pitchFamily="18" charset="0"/>
              </a:rPr>
              <a:t>S</a:t>
            </a:r>
            <a:r>
              <a:rPr lang="en-US" i="1" dirty="0" err="1" smtClean="0">
                <a:solidFill>
                  <a:prstClr val="black"/>
                </a:solidFill>
                <a:latin typeface="Sylfaen" panose="010A0502050306030303" pitchFamily="18" charset="0"/>
              </a:rPr>
              <a:t>olidago</a:t>
            </a:r>
            <a:r>
              <a:rPr lang="en-US" i="1" dirty="0" smtClean="0">
                <a:solidFill>
                  <a:prstClr val="black"/>
                </a:solidFill>
                <a:latin typeface="Sylfaen" panose="010A0502050306030303" pitchFamily="18" charset="0"/>
              </a:rPr>
              <a:t> Canadensis,</a:t>
            </a:r>
            <a:r>
              <a:rPr lang="en-US" dirty="0" smtClean="0">
                <a:solidFill>
                  <a:prstClr val="black"/>
                </a:solidFill>
                <a:latin typeface="Sylfaen" panose="010A0502050306030303" pitchFamily="18" charset="0"/>
              </a:rPr>
              <a:t> </a:t>
            </a:r>
            <a:r>
              <a:rPr lang="ka-GE" dirty="0" smtClean="0">
                <a:solidFill>
                  <a:prstClr val="black"/>
                </a:solidFill>
                <a:latin typeface="Sylfaen" panose="010A0502050306030303" pitchFamily="18" charset="0"/>
              </a:rPr>
              <a:t>ბამბუკების, პალმების, პოლიგონუმების, ნაცარქათამას,   სახეობები და ა.შ.</a:t>
            </a:r>
            <a:endParaRPr lang="ru-RU" dirty="0">
              <a:solidFill>
                <a:prstClr val="black"/>
              </a:solidFill>
              <a:latin typeface="Sylfaen" panose="010A0502050306030303" pitchFamily="18" charset="0"/>
            </a:endParaRPr>
          </a:p>
        </p:txBody>
      </p:sp>
      <p:pic>
        <p:nvPicPr>
          <p:cNvPr id="7" name="Picture 3" descr="C:\Users\DEMO\Desktop\invasive-species-word-clo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56" y="3007778"/>
            <a:ext cx="2066079" cy="1694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EMO\Desktop\can-stock-photo_csp11717898.jpg"/>
          <p:cNvPicPr>
            <a:picLocks noChangeAspect="1" noChangeArrowheads="1"/>
          </p:cNvPicPr>
          <p:nvPr/>
        </p:nvPicPr>
        <p:blipFill rotWithShape="1">
          <a:blip r:embed="rId4">
            <a:extLst>
              <a:ext uri="{28A0092B-C50C-407E-A947-70E740481C1C}">
                <a14:useLocalDpi xmlns:a14="http://schemas.microsoft.com/office/drawing/2010/main" val="0"/>
              </a:ext>
            </a:extLst>
          </a:blip>
          <a:srcRect b="3588"/>
          <a:stretch/>
        </p:blipFill>
        <p:spPr bwMode="auto">
          <a:xfrm>
            <a:off x="6400800" y="2931206"/>
            <a:ext cx="1950709" cy="18472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DEMO\Desktop\Word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911047"/>
            <a:ext cx="3425190" cy="1889760"/>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p:cNvSpPr/>
          <p:nvPr/>
        </p:nvSpPr>
        <p:spPr>
          <a:xfrm>
            <a:off x="3352800" y="3076285"/>
            <a:ext cx="2209800" cy="1752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a-GE" dirty="0" smtClean="0"/>
              <a:t>მადლობთ!</a:t>
            </a:r>
          </a:p>
          <a:p>
            <a:pPr algn="ctr"/>
            <a:r>
              <a:rPr lang="en-US" dirty="0" smtClean="0"/>
              <a:t>Thanks</a:t>
            </a:r>
            <a:r>
              <a:rPr lang="ka-GE" dirty="0" smtClean="0"/>
              <a:t>!</a:t>
            </a:r>
            <a:endParaRPr lang="ru-RU" dirty="0"/>
          </a:p>
        </p:txBody>
      </p:sp>
      <p:pic>
        <p:nvPicPr>
          <p:cNvPr id="2" name="Рисунок 1"/>
          <p:cNvPicPr>
            <a:picLocks noChangeAspect="1"/>
          </p:cNvPicPr>
          <p:nvPr/>
        </p:nvPicPr>
        <p:blipFill rotWithShape="1">
          <a:blip r:embed="rId6">
            <a:extLst>
              <a:ext uri="{28A0092B-C50C-407E-A947-70E740481C1C}">
                <a14:useLocalDpi xmlns:a14="http://schemas.microsoft.com/office/drawing/2010/main" val="0"/>
              </a:ext>
            </a:extLst>
          </a:blip>
          <a:srcRect b="9297"/>
          <a:stretch/>
        </p:blipFill>
        <p:spPr>
          <a:xfrm>
            <a:off x="6474778" y="4911047"/>
            <a:ext cx="2097337" cy="1902348"/>
          </a:xfrm>
          <a:prstGeom prst="rect">
            <a:avLst/>
          </a:prstGeom>
        </p:spPr>
      </p:pic>
      <p:pic>
        <p:nvPicPr>
          <p:cNvPr id="4" name="Рисунок 3"/>
          <p:cNvPicPr>
            <a:picLocks noChangeAspect="1"/>
          </p:cNvPicPr>
          <p:nvPr/>
        </p:nvPicPr>
        <p:blipFill rotWithShape="1">
          <a:blip r:embed="rId7">
            <a:extLst>
              <a:ext uri="{28A0092B-C50C-407E-A947-70E740481C1C}">
                <a14:useLocalDpi xmlns:a14="http://schemas.microsoft.com/office/drawing/2010/main" val="0"/>
              </a:ext>
            </a:extLst>
          </a:blip>
          <a:srcRect l="12253" r="13937"/>
          <a:stretch/>
        </p:blipFill>
        <p:spPr>
          <a:xfrm>
            <a:off x="342105" y="4911047"/>
            <a:ext cx="2362201" cy="1828800"/>
          </a:xfrm>
          <a:prstGeom prst="rect">
            <a:avLst/>
          </a:prstGeom>
        </p:spPr>
      </p:pic>
    </p:spTree>
    <p:extLst>
      <p:ext uri="{BB962C8B-B14F-4D97-AF65-F5344CB8AC3E}">
        <p14:creationId xmlns:p14="http://schemas.microsoft.com/office/powerpoint/2010/main" val="81373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1"/>
          <p:cNvSpPr txBox="1">
            <a:spLocks/>
          </p:cNvSpPr>
          <p:nvPr/>
        </p:nvSpPr>
        <p:spPr>
          <a:xfrm>
            <a:off x="762000" y="1417638"/>
            <a:ext cx="7924800" cy="3962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n-US" sz="1600" b="1" dirty="0" smtClean="0"/>
              <a:t/>
            </a:r>
            <a:br>
              <a:rPr lang="en-US" sz="1600" b="1" dirty="0" smtClean="0"/>
            </a:br>
            <a:r>
              <a:rPr lang="ka-GE" sz="2000" dirty="0" smtClean="0"/>
              <a:t>ტერმინი ინვაზია მომდინარეობს ლათინური სიტყვიდან </a:t>
            </a:r>
            <a:r>
              <a:rPr lang="en-US" sz="2000" i="1" dirty="0" err="1" smtClean="0"/>
              <a:t>invasio</a:t>
            </a:r>
            <a:r>
              <a:rPr lang="en-US" sz="2000" dirty="0" smtClean="0"/>
              <a:t>, </a:t>
            </a:r>
            <a:r>
              <a:rPr lang="ka-GE" sz="2000" dirty="0" smtClean="0"/>
              <a:t> რაც ნიშნავს</a:t>
            </a:r>
            <a:r>
              <a:rPr lang="en-US" sz="2000" dirty="0" smtClean="0"/>
              <a:t> </a:t>
            </a:r>
            <a:r>
              <a:rPr lang="ka-GE" sz="2000" dirty="0" smtClean="0"/>
              <a:t>შეჭრას.</a:t>
            </a:r>
          </a:p>
          <a:p>
            <a:pPr algn="just">
              <a:spcBef>
                <a:spcPts val="0"/>
              </a:spcBef>
            </a:pPr>
            <a:r>
              <a:rPr lang="ka-GE" sz="2000" dirty="0" smtClean="0"/>
              <a:t>ტერმინი ფართოდ გამოიყენება შემოტანილი ცოცხალი ორგანიზმების - მცენარეების, ცხოველების, მიკროორგანიზმების, სოკოების და ა.შ. მიმართ, რომელთა გავრცელება საფრთხეს უქმნის ბიოლოგიურ მრავალფეროვნებას (სახეობას, საარსებო გარემოს, ეკოსისტემას). </a:t>
            </a:r>
          </a:p>
          <a:p>
            <a:pPr algn="just">
              <a:spcBef>
                <a:spcPts val="0"/>
              </a:spcBef>
            </a:pPr>
            <a:r>
              <a:rPr lang="ka-GE" sz="2000" dirty="0" smtClean="0"/>
              <a:t> შემოტანილი ორგანიზმების მიმართ გამოიყენება სხვადასხვა ტერმინები: </a:t>
            </a:r>
          </a:p>
          <a:p>
            <a:pPr algn="just">
              <a:spcBef>
                <a:spcPts val="0"/>
              </a:spcBef>
            </a:pPr>
            <a:r>
              <a:rPr lang="ka-GE" sz="2000" b="1" dirty="0" smtClean="0"/>
              <a:t>უცხო -</a:t>
            </a:r>
            <a:r>
              <a:rPr lang="ka-GE" sz="2000" dirty="0" smtClean="0"/>
              <a:t> ეს არის ადვენტური, ინტროდუცირებული, ეგზოტური, არა ადგილობრივი, არა ავტოქტონური, უცხო წარმოშობის  სახეობა.</a:t>
            </a:r>
          </a:p>
          <a:p>
            <a:pPr algn="just">
              <a:spcBef>
                <a:spcPts val="0"/>
              </a:spcBef>
            </a:pPr>
            <a:r>
              <a:rPr lang="ka-GE" sz="2000" b="1" dirty="0" smtClean="0"/>
              <a:t>ინვაზიური</a:t>
            </a:r>
            <a:r>
              <a:rPr lang="ka-GE" sz="2000" dirty="0" smtClean="0"/>
              <a:t>  ეს არის უცხო ნატურალიზებული  სახეობები, რომლებიც ხასიათდებიან </a:t>
            </a:r>
            <a:r>
              <a:rPr lang="ka-GE" sz="2000" dirty="0"/>
              <a:t>ახალ საარსებო გარემო </a:t>
            </a:r>
            <a:r>
              <a:rPr lang="ka-GE" sz="2000" dirty="0" smtClean="0"/>
              <a:t>პირობებში განუსაზღვრელი გამრავლებითა და გავრცელებით.</a:t>
            </a:r>
          </a:p>
        </p:txBody>
      </p:sp>
      <p:sp>
        <p:nvSpPr>
          <p:cNvPr id="5" name="Заголовок 1"/>
          <p:cNvSpPr txBox="1">
            <a:spLocks/>
          </p:cNvSpPr>
          <p:nvPr/>
        </p:nvSpPr>
        <p:spPr>
          <a:xfrm>
            <a:off x="2438400" y="274638"/>
            <a:ext cx="3200400" cy="1143000"/>
          </a:xfrm>
          <a:prstGeom prst="rect">
            <a:avLst/>
          </a:prstGeom>
        </p:spPr>
        <p:txBody>
          <a:bodyPr vert="horz" lIns="91440" tIns="45720" rIns="91440" bIns="45720" rtlCol="0" anchor="b">
            <a:normAutofit/>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a-GE" sz="2800" b="1" smtClean="0"/>
              <a:t>რა არის ინვაზია?</a:t>
            </a:r>
            <a:endParaRPr lang="ru-RU" sz="2800" b="1" dirty="0"/>
          </a:p>
        </p:txBody>
      </p:sp>
    </p:spTree>
    <p:extLst>
      <p:ext uri="{BB962C8B-B14F-4D97-AF65-F5344CB8AC3E}">
        <p14:creationId xmlns:p14="http://schemas.microsoft.com/office/powerpoint/2010/main" val="357494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86358" cy="6705600"/>
          </a:xfrm>
        </p:spPr>
      </p:pic>
      <p:sp>
        <p:nvSpPr>
          <p:cNvPr id="5" name="Прямоугольник 4"/>
          <p:cNvSpPr/>
          <p:nvPr/>
        </p:nvSpPr>
        <p:spPr>
          <a:xfrm>
            <a:off x="381000" y="1295400"/>
            <a:ext cx="8382000" cy="1938992"/>
          </a:xfrm>
          <a:prstGeom prst="rect">
            <a:avLst/>
          </a:prstGeom>
        </p:spPr>
        <p:txBody>
          <a:bodyPr wrap="square">
            <a:spAutoFit/>
          </a:bodyPr>
          <a:lstStyle/>
          <a:p>
            <a:pPr algn="just"/>
            <a:r>
              <a:rPr lang="ka-GE" sz="2000" b="1" dirty="0">
                <a:solidFill>
                  <a:schemeClr val="bg1"/>
                </a:solidFill>
              </a:rPr>
              <a:t>ახალ სახეობათა განსახლება ეკოლოგიურ სისტემებში ფართოდ გავრცელებული თავისებური პროცესია, რომელიც მიმდინარეობდა ცოცხალ ორგანიზმთა არსებობის ყველა გეოლოგიურ ეპოქაში. ჯერ კიდევ  XIX -ს ჩარლზ დარვინი, ალფონსო დ’ეკანდოლი, ჯოზეფ ჰუკერი და ჩარლზ ლიელი თავიანთ შრომებში ყურადღებას ამახვილებდნენ </a:t>
            </a:r>
            <a:r>
              <a:rPr lang="ka-GE" sz="2000" b="1" dirty="0" smtClean="0">
                <a:solidFill>
                  <a:schemeClr val="bg1"/>
                </a:solidFill>
              </a:rPr>
              <a:t>ინვაზიურ </a:t>
            </a:r>
            <a:r>
              <a:rPr lang="ka-GE" sz="2000" b="1" dirty="0">
                <a:solidFill>
                  <a:schemeClr val="bg1"/>
                </a:solidFill>
              </a:rPr>
              <a:t>სახეობებზე. </a:t>
            </a:r>
            <a:endParaRPr lang="ru-RU" sz="2000" b="1" dirty="0">
              <a:solidFill>
                <a:schemeClr val="bg1"/>
              </a:solidFill>
            </a:endParaRPr>
          </a:p>
        </p:txBody>
      </p:sp>
      <p:pic>
        <p:nvPicPr>
          <p:cNvPr id="8" name="Picture 3" descr="C:\Users\DEMO\Desktop\DATA_ART_1670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6482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MO\Desktop\скачанные файлы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48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888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media-cache-ec0.pinimg.com/736x/e8/b8/ef/e8b8ef8a8b1144b03a5869e2bbc93d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81000" y="304800"/>
            <a:ext cx="86106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ru-RU" sz="2100" dirty="0">
                <a:solidFill>
                  <a:prstClr val="black"/>
                </a:solidFill>
              </a:rPr>
              <a:t>     </a:t>
            </a:r>
            <a:endParaRPr lang="en-US" altLang="ru-RU" sz="1500" dirty="0">
              <a:solidFill>
                <a:prstClr val="black"/>
              </a:solidFill>
            </a:endParaRPr>
          </a:p>
          <a:p>
            <a:pPr marL="342900" lvl="1" algn="just" defTabSz="685800" fontAlgn="base">
              <a:spcBef>
                <a:spcPct val="0"/>
              </a:spcBef>
              <a:spcAft>
                <a:spcPct val="0"/>
              </a:spcAft>
            </a:pPr>
            <a:r>
              <a:rPr lang="ka-GE" dirty="0"/>
              <a:t>XX  საუკუნეში მრეწველობის ინტენსიფიკაცია, სავაჭრო-ეკონომიკური ფაქტორები, მსოფლიო ხალხთა შორის ურთიერთობათა გაფართოება, საზღვრების გახსნა და მიმოსვლის საშუალებათა მრავალფეროვნება ცოცხალ ორგანიზმთა ბიოლოგიურ ინვაზიის  მიზეზი გახდა, ამან კი თავის მხრივ  ბიოგეოგრაფიული </a:t>
            </a:r>
            <a:r>
              <a:rPr lang="ka-GE" dirty="0" smtClean="0"/>
              <a:t>ოლქების, </a:t>
            </a:r>
            <a:r>
              <a:rPr lang="ka-GE" dirty="0"/>
              <a:t>საზღვრების ცვლილება </a:t>
            </a:r>
            <a:r>
              <a:rPr lang="ka-GE" dirty="0" smtClean="0"/>
              <a:t>გამოიწვია. ყოველივე ამან კი ეკოსისტემების რღვევა განაპირობა.</a:t>
            </a:r>
            <a:r>
              <a:rPr lang="ka-GE" dirty="0"/>
              <a:t> საუბარია ეკოსისტემების ანთროპოგენურ ევოლუციაზე და ბიომრავალფეროვნების ახალ ტიპზე - უცხო სახეობებით შექმნილ  </a:t>
            </a:r>
            <a:r>
              <a:rPr lang="ka-GE" dirty="0" smtClean="0"/>
              <a:t>ქსენომრავალფეროვნებაზე.</a:t>
            </a:r>
          </a:p>
          <a:p>
            <a:pPr marL="342900" lvl="1" algn="just" defTabSz="685800" fontAlgn="base">
              <a:spcBef>
                <a:spcPct val="0"/>
              </a:spcBef>
              <a:spcAft>
                <a:spcPct val="0"/>
              </a:spcAft>
            </a:pPr>
            <a:r>
              <a:rPr lang="ka-GE" dirty="0"/>
              <a:t>არეალებში სხვადასხვა სახეობათა დინამიურ ურთიერთ დამოკიდებულების მაგალითზე უნდა აღინიშნოს ის, რომ, არასდროს არცერთ სახეობას არ გამოუწვევია ისეთი სპეციფიური და არეაგენური მოქმედება, როგორც გონიერ ადამიანს (</a:t>
            </a:r>
            <a:r>
              <a:rPr lang="ka-GE" i="1" dirty="0"/>
              <a:t>Homo sapiens</a:t>
            </a:r>
            <a:r>
              <a:rPr lang="ka-GE" dirty="0"/>
              <a:t>).</a:t>
            </a:r>
            <a:endParaRPr lang="en-US" altLang="ru-RU" sz="1500" dirty="0">
              <a:solidFill>
                <a:prstClr val="black"/>
              </a:solidFill>
            </a:endParaRPr>
          </a:p>
        </p:txBody>
      </p:sp>
      <p:pic>
        <p:nvPicPr>
          <p:cNvPr id="4" name="Picture 2" descr="C:\Users\DEMO\Desktop\la-globalizacin-hacia-un-sistema-mundial-1-7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6650" y="4495800"/>
            <a:ext cx="20193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ache-ec0.pinimg.com/736x/e8/b8/ef/e8b8ef8a8b1144b03a5869e2bbc93d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143000" y="2236105"/>
            <a:ext cx="6629400" cy="1477328"/>
          </a:xfrm>
          <a:prstGeom prst="rect">
            <a:avLst/>
          </a:prstGeom>
        </p:spPr>
        <p:txBody>
          <a:bodyPr wrap="square">
            <a:spAutoFit/>
          </a:bodyPr>
          <a:lstStyle/>
          <a:p>
            <a:pPr indent="261620" algn="just"/>
            <a:r>
              <a:rPr lang="ka-GE" dirty="0">
                <a:cs typeface="Times New Roman" panose="02020603050405020304" pitchFamily="18" charset="0"/>
              </a:rPr>
              <a:t>სახეობათა შორის ურთიერთობაში ადამიანი თამაშობს უძლიერეს როლს, განსაკუთრებით როგორც </a:t>
            </a:r>
            <a:r>
              <a:rPr lang="ka-GE" dirty="0" smtClean="0">
                <a:cs typeface="Times New Roman" panose="02020603050405020304" pitchFamily="18" charset="0"/>
              </a:rPr>
              <a:t>ამენსალი</a:t>
            </a:r>
            <a:r>
              <a:rPr lang="en-US" dirty="0" smtClean="0">
                <a:cs typeface="Times New Roman" panose="02020603050405020304" pitchFamily="18" charset="0"/>
              </a:rPr>
              <a:t>:</a:t>
            </a:r>
            <a:r>
              <a:rPr lang="ka-GE" dirty="0" smtClean="0">
                <a:cs typeface="Times New Roman" panose="02020603050405020304" pitchFamily="18" charset="0"/>
              </a:rPr>
              <a:t> ანთროპოგენული </a:t>
            </a:r>
            <a:r>
              <a:rPr lang="ka-GE" dirty="0">
                <a:cs typeface="Times New Roman" panose="02020603050405020304" pitchFamily="18" charset="0"/>
              </a:rPr>
              <a:t>ლანდშაფტების ფორმირება, ბუნებრივი ბიოცენოზების განადგურება, გარემოს დაბინძურება, ჭრები, საქონლის </a:t>
            </a:r>
            <a:r>
              <a:rPr lang="ka-GE" dirty="0" smtClean="0">
                <a:cs typeface="Times New Roman" panose="02020603050405020304" pitchFamily="18" charset="0"/>
              </a:rPr>
              <a:t>ძოვება</a:t>
            </a:r>
            <a:r>
              <a:rPr lang="en-US" dirty="0">
                <a:cs typeface="Times New Roman" panose="02020603050405020304" pitchFamily="18" charset="0"/>
              </a:rPr>
              <a:t> </a:t>
            </a:r>
            <a:r>
              <a:rPr lang="ka-GE" dirty="0" smtClean="0">
                <a:cs typeface="Times New Roman" panose="02020603050405020304" pitchFamily="18" charset="0"/>
              </a:rPr>
              <a:t>და სხვა.</a:t>
            </a:r>
            <a:endParaRPr lang="ru-RU" dirty="0">
              <a:effectLst/>
            </a:endParaRPr>
          </a:p>
        </p:txBody>
      </p:sp>
      <p:pic>
        <p:nvPicPr>
          <p:cNvPr id="6" name="Picture 2" descr="C:\Users\DEMO\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56" y="4396406"/>
            <a:ext cx="3085844"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8" descr="C:\Users\DEMO\Desktop\space-pollution-35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63767"/>
            <a:ext cx="2971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3" descr="C:\Users\DEMO\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56" y="28575"/>
            <a:ext cx="2466975"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4" descr="C:\Users\DEMO\Desktop\images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618" y="157100"/>
            <a:ext cx="2857500" cy="1724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0" name="Прямая со стрелкой 9"/>
          <p:cNvCxnSpPr/>
          <p:nvPr/>
        </p:nvCxnSpPr>
        <p:spPr>
          <a:xfrm flipH="1" flipV="1">
            <a:off x="2696087" y="1014411"/>
            <a:ext cx="1102759" cy="1070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320471" y="1066800"/>
            <a:ext cx="957147" cy="1033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3276600" y="3886200"/>
            <a:ext cx="762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4495800" y="3886200"/>
            <a:ext cx="990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06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ache-ec0.pinimg.com/736x/e8/b8/ef/e8b8ef8a8b1144b03a5869e2bbc93d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 y="4827"/>
            <a:ext cx="9121698" cy="692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133600" y="3352800"/>
            <a:ext cx="6858000" cy="369332"/>
          </a:xfrm>
          <a:prstGeom prst="rect">
            <a:avLst/>
          </a:prstGeom>
        </p:spPr>
        <p:txBody>
          <a:bodyPr wrap="square">
            <a:spAutoFit/>
          </a:bodyPr>
          <a:lstStyle/>
          <a:p>
            <a:r>
              <a:rPr lang="ka-GE" dirty="0"/>
              <a:t>როგორც მტაცებელი </a:t>
            </a:r>
            <a:r>
              <a:rPr lang="en-US" dirty="0" smtClean="0"/>
              <a:t>- </a:t>
            </a:r>
            <a:r>
              <a:rPr lang="ka-GE" dirty="0" smtClean="0"/>
              <a:t>თევზაობა</a:t>
            </a:r>
            <a:r>
              <a:rPr lang="ka-GE" dirty="0"/>
              <a:t>, </a:t>
            </a:r>
            <a:r>
              <a:rPr lang="ka-GE" dirty="0" smtClean="0"/>
              <a:t>ნადირობა. </a:t>
            </a:r>
            <a:endParaRPr lang="en-US" dirty="0" smtClean="0"/>
          </a:p>
        </p:txBody>
      </p:sp>
      <p:pic>
        <p:nvPicPr>
          <p:cNvPr id="6" name="Picture 5" descr="C:\Users\DEMO\Desktop\wfr-4-shot-of-fish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78" y="447391"/>
            <a:ext cx="3124200" cy="208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C:\Users\DEMO\Desktop\Hunters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00" y="5103541"/>
            <a:ext cx="3406423" cy="172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267" y="5013578"/>
            <a:ext cx="3344333" cy="1881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518308"/>
            <a:ext cx="3124200" cy="2089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0" name="Прямая со стрелкой 9"/>
          <p:cNvCxnSpPr/>
          <p:nvPr/>
        </p:nvCxnSpPr>
        <p:spPr>
          <a:xfrm flipH="1" flipV="1">
            <a:off x="3476601" y="2254237"/>
            <a:ext cx="1095399" cy="1013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669078" y="3807612"/>
            <a:ext cx="902922" cy="1266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095757" y="3816827"/>
            <a:ext cx="723257" cy="136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5095757" y="2350532"/>
            <a:ext cx="903065" cy="923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44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8601"/>
            <a:ext cx="8229600" cy="2133599"/>
          </a:xfrm>
        </p:spPr>
        <p:txBody>
          <a:bodyPr>
            <a:normAutofit/>
          </a:bodyPr>
          <a:lstStyle/>
          <a:p>
            <a:pPr algn="just"/>
            <a:r>
              <a:rPr lang="ka-GE" sz="2000" dirty="0">
                <a:latin typeface="Sylfaen" panose="010A0502050306030303" pitchFamily="18" charset="0"/>
                <a:ea typeface="Times New Roman" panose="02020603050405020304" pitchFamily="18" charset="0"/>
                <a:cs typeface="Times New Roman" panose="02020603050405020304" pitchFamily="18" charset="0"/>
              </a:rPr>
              <a:t>ადამიანის </a:t>
            </a:r>
            <a:r>
              <a:rPr lang="ka-GE" sz="2000" dirty="0" smtClean="0">
                <a:latin typeface="Sylfaen" panose="010A0502050306030303" pitchFamily="18" charset="0"/>
                <a:ea typeface="Times New Roman" panose="02020603050405020304" pitchFamily="18" charset="0"/>
                <a:cs typeface="Times New Roman" panose="02020603050405020304" pitchFamily="18" charset="0"/>
              </a:rPr>
              <a:t>როლი </a:t>
            </a:r>
            <a:r>
              <a:rPr lang="ka-GE" sz="2000" dirty="0">
                <a:latin typeface="Sylfaen" panose="010A0502050306030303" pitchFamily="18" charset="0"/>
                <a:ea typeface="Times New Roman" panose="02020603050405020304" pitchFamily="18" charset="0"/>
                <a:cs typeface="Times New Roman" panose="02020603050405020304" pitchFamily="18" charset="0"/>
              </a:rPr>
              <a:t>მცენარეთა და ცხოველთა სახეობების გავრცელებაში აშკარაა, განსაკუთრებით გლობალიზაციის </a:t>
            </a:r>
            <a:r>
              <a:rPr lang="ka-GE" sz="2000" dirty="0" smtClean="0">
                <a:latin typeface="Sylfaen" panose="010A0502050306030303" pitchFamily="18" charset="0"/>
                <a:ea typeface="Times New Roman" panose="02020603050405020304" pitchFamily="18" charset="0"/>
                <a:cs typeface="Times New Roman" panose="02020603050405020304" pitchFamily="18" charset="0"/>
              </a:rPr>
              <a:t>პროცესში.</a:t>
            </a:r>
            <a:r>
              <a:rPr lang="ka-GE" sz="2000" dirty="0">
                <a:latin typeface="Sylfaen" panose="010A0502050306030303" pitchFamily="18" charset="0"/>
                <a:ea typeface="Times New Roman" panose="02020603050405020304" pitchFamily="18" charset="0"/>
                <a:cs typeface="Times New Roman" panose="02020603050405020304" pitchFamily="18" charset="0"/>
              </a:rPr>
              <a:t> მრავალი აქტივობა, როგორიცაა-აგრონომია, აქვაკულტურები, რეკრეაცია და </a:t>
            </a:r>
            <a:r>
              <a:rPr lang="ka-GE" sz="2000" dirty="0" smtClean="0">
                <a:latin typeface="Sylfaen" panose="010A0502050306030303" pitchFamily="18" charset="0"/>
                <a:ea typeface="Times New Roman" panose="02020603050405020304" pitchFamily="18" charset="0"/>
                <a:cs typeface="Times New Roman" panose="02020603050405020304" pitchFamily="18" charset="0"/>
              </a:rPr>
              <a:t>ტრანსპორტირება </a:t>
            </a:r>
            <a:r>
              <a:rPr lang="ka-GE" sz="2000" dirty="0">
                <a:latin typeface="Sylfaen" panose="010A0502050306030303" pitchFamily="18" charset="0"/>
                <a:ea typeface="Times New Roman" panose="02020603050405020304" pitchFamily="18" charset="0"/>
                <a:cs typeface="Times New Roman" panose="02020603050405020304" pitchFamily="18" charset="0"/>
              </a:rPr>
              <a:t>ხელს უწყობს უცხო სახეობათა ბუნებრივი ბარიერების  შემთხვევით თუ მიზანმიმართულ გადალახვას.</a:t>
            </a:r>
            <a:endParaRPr lang="ka-GE" sz="2000" dirty="0" smtClean="0">
              <a:latin typeface="Sylfaen" panose="010A0502050306030303" pitchFamily="18" charset="0"/>
              <a:ea typeface="Times New Roman" panose="02020603050405020304" pitchFamily="18" charset="0"/>
              <a:cs typeface="Times New Roman" panose="02020603050405020304" pitchFamily="18" charset="0"/>
            </a:endParaRPr>
          </a:p>
          <a:p>
            <a:pPr marL="0" indent="0" algn="just">
              <a:buNone/>
            </a:pPr>
            <a:endParaRPr lang="ru-RU" dirty="0">
              <a:latin typeface="Times New Roman" pitchFamily="18" charset="0"/>
              <a:cs typeface="Times New Roman" pitchFamily="18" charset="0"/>
            </a:endParaRPr>
          </a:p>
        </p:txBody>
      </p:sp>
      <p:pic>
        <p:nvPicPr>
          <p:cNvPr id="5122" name="Picture 2" descr="C:\Users\DEMO\Desktop\vector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569626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32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http://media-cache-ec0.pinimg.com/736x/e8/b8/ef/e8b8ef8a8b1144b03a5869e2bbc93d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282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81000" y="274638"/>
            <a:ext cx="8590800" cy="6401753"/>
          </a:xfrm>
          <a:prstGeom prst="rect">
            <a:avLst/>
          </a:prstGeom>
        </p:spPr>
        <p:txBody>
          <a:bodyPr wrap="square">
            <a:spAutoFit/>
          </a:bodyPr>
          <a:lstStyle/>
          <a:p>
            <a:pPr algn="just"/>
            <a:r>
              <a:rPr lang="ka-GE" sz="1700" dirty="0">
                <a:latin typeface="Sylfaen" panose="010A0502050306030303" pitchFamily="18" charset="0"/>
                <a:ea typeface="Times New Roman" panose="02020603050405020304" pitchFamily="18" charset="0"/>
                <a:cs typeface="Times New Roman" panose="02020603050405020304" pitchFamily="18" charset="0"/>
              </a:rPr>
              <a:t>უცხო ორგანიზმთა გავრცელების თავისებური მაგალითია ბუნებაში წარმოქმნილი ინფექციური დაავადებები, რომლებიც ადამიანთა და </a:t>
            </a:r>
            <a:r>
              <a:rPr lang="ka-GE" sz="1700" dirty="0" smtClean="0">
                <a:latin typeface="Sylfaen" panose="010A0502050306030303" pitchFamily="18" charset="0"/>
                <a:ea typeface="Times New Roman" panose="02020603050405020304" pitchFamily="18" charset="0"/>
                <a:cs typeface="Times New Roman" panose="02020603050405020304" pitchFamily="18" charset="0"/>
              </a:rPr>
              <a:t>ცხოველთა  </a:t>
            </a:r>
            <a:r>
              <a:rPr lang="ka-GE" sz="1700" dirty="0">
                <a:latin typeface="Sylfaen" panose="010A0502050306030303" pitchFamily="18" charset="0"/>
                <a:ea typeface="Times New Roman" panose="02020603050405020304" pitchFamily="18" charset="0"/>
                <a:cs typeface="Times New Roman" panose="02020603050405020304" pitchFamily="18" charset="0"/>
              </a:rPr>
              <a:t>პოპულაციებში შეიძლება განვიხილოთ, როგორც ინვაზია </a:t>
            </a:r>
            <a:r>
              <a:rPr lang="ka-GE" sz="1700" dirty="0" smtClean="0">
                <a:latin typeface="Sylfaen" panose="010A0502050306030303" pitchFamily="18" charset="0"/>
                <a:ea typeface="Times New Roman" panose="02020603050405020304" pitchFamily="18" charset="0"/>
                <a:cs typeface="Times New Roman" panose="02020603050405020304" pitchFamily="18" charset="0"/>
              </a:rPr>
              <a:t>პოპულაციებში.</a:t>
            </a:r>
            <a:r>
              <a:rPr lang="ka-GE" sz="1700" dirty="0"/>
              <a:t> მაგ, მიქსომატოზით დაავადებული  ველური კურდღლების პრობლემა  ევროპის ქვეყნებში, რომელთა შემდგომმა გავრცელებამ საკმაოდ მოცულობითი ეკოლოგიური აფეთქება გამოიწვია დიდ ბრიტანეთში. </a:t>
            </a:r>
            <a:endParaRPr lang="ka-GE" sz="1700" dirty="0" smtClean="0"/>
          </a:p>
          <a:p>
            <a:pPr algn="just"/>
            <a:r>
              <a:rPr lang="ka-GE" sz="1700" dirty="0" smtClean="0"/>
              <a:t>აღსანიშნავია </a:t>
            </a:r>
            <a:r>
              <a:rPr lang="ka-GE" sz="1700" dirty="0"/>
              <a:t>XIX –ის ბოლოს ევროპაში  ტუბერკულოზის ეპიდემიური ინფექცია ე.წ. შავი სიკვდილი. </a:t>
            </a:r>
            <a:endParaRPr lang="en-US" sz="1700" dirty="0" smtClean="0"/>
          </a:p>
          <a:p>
            <a:pPr algn="just"/>
            <a:r>
              <a:rPr lang="ka-GE" sz="1700" dirty="0" smtClean="0"/>
              <a:t>1930-ნი </a:t>
            </a:r>
            <a:r>
              <a:rPr lang="ka-GE" sz="1700" dirty="0"/>
              <a:t>წლებისათვის ინდოეთში მალარიით ასეულობით მილიონი ადამიანი იყო ინფიცირებული, რომელსაც ორი მილიონი ადამიანის სიცოცხლე ემსხვერპლა. </a:t>
            </a:r>
            <a:endParaRPr lang="en-US" sz="1700" dirty="0" smtClean="0"/>
          </a:p>
          <a:p>
            <a:pPr algn="just"/>
            <a:r>
              <a:rPr lang="ka-GE" sz="1700" dirty="0" smtClean="0"/>
              <a:t>ენტერო </a:t>
            </a:r>
            <a:r>
              <a:rPr lang="ka-GE" sz="1700" dirty="0"/>
              <a:t>(კუჭნაწლავის) და რესპირატორული (სასუნთქი გზების) ინფექციები  ჩვილ ბავშვებში. თბილი კლიმატის ქვეყნებში ის საკმაოდ ფართოდაა გავრცელებული და იწვევს ბავშვების </a:t>
            </a:r>
            <a:r>
              <a:rPr lang="ka-GE" sz="1700" dirty="0" smtClean="0"/>
              <a:t>სიკვდილიანობას</a:t>
            </a:r>
            <a:r>
              <a:rPr lang="en-US" sz="1700" dirty="0" smtClean="0"/>
              <a:t>.</a:t>
            </a:r>
          </a:p>
          <a:p>
            <a:pPr algn="just"/>
            <a:r>
              <a:rPr lang="ka-GE" sz="1700" dirty="0"/>
              <a:t>1970 იან წლებში წითელას ბოლივიაში ბავშვების 80% და ბრაზილიაში 70% ემსხვერპლა. მსოფლიოს ჯანდაცვის ორგანიზაციის  (WHO, 1999) შეფასებით ყოველწლიურად ტუბერკულოზით 8 მილიონი შემთხვევა </a:t>
            </a:r>
            <a:r>
              <a:rPr lang="ka-GE" sz="1700" dirty="0" smtClean="0"/>
              <a:t>წარმოიქმნება</a:t>
            </a:r>
            <a:r>
              <a:rPr lang="en-US" sz="1700" dirty="0" smtClean="0"/>
              <a:t>, </a:t>
            </a:r>
            <a:r>
              <a:rPr lang="ka-GE" sz="1700" dirty="0" smtClean="0"/>
              <a:t>რომელთაგან</a:t>
            </a:r>
            <a:r>
              <a:rPr lang="en-US" sz="1700" dirty="0" smtClean="0"/>
              <a:t> </a:t>
            </a:r>
            <a:r>
              <a:rPr lang="ka-GE" sz="1700" dirty="0" smtClean="0"/>
              <a:t>3 </a:t>
            </a:r>
            <a:r>
              <a:rPr lang="ka-GE" sz="1700" dirty="0"/>
              <a:t>მილიონი ადამიანის </a:t>
            </a:r>
            <a:r>
              <a:rPr lang="ka-GE" sz="1700" dirty="0" smtClean="0"/>
              <a:t>სიცოცხლე ლეთალურად მთავრდება.(გარდაცვალების </a:t>
            </a:r>
            <a:r>
              <a:rPr lang="ka-GE" sz="1700" dirty="0"/>
              <a:t>(95% განვითარებად ქვეყნებზე მოდის</a:t>
            </a:r>
            <a:r>
              <a:rPr lang="ka-GE" sz="1700" dirty="0" smtClean="0"/>
              <a:t>).</a:t>
            </a:r>
          </a:p>
          <a:p>
            <a:pPr algn="just"/>
            <a:r>
              <a:rPr lang="ka-GE" sz="1700" dirty="0"/>
              <a:t>ინფექციური დაავადებები ადამიანის, მცენარისა და ცხოველის შემთხვევაშიც მასპინძელ ორგანიზმში პარაზიტის ინვაზიის შედეგია. პარაზიტი, რომელიც იწვევს ინფექციურ დაავადებას ადამიანებში შეიძლება იყოს ვირუსი, ბაქტერია, სოკო და ჭიაყელა.  </a:t>
            </a:r>
            <a:endParaRPr lang="ru-RU" sz="1700" dirty="0"/>
          </a:p>
          <a:p>
            <a:pPr algn="just"/>
            <a:endParaRPr lang="ru-RU" dirty="0"/>
          </a:p>
          <a:p>
            <a:pPr algn="just"/>
            <a:endParaRPr lang="ru-RU" dirty="0"/>
          </a:p>
        </p:txBody>
      </p:sp>
    </p:spTree>
    <p:extLst>
      <p:ext uri="{BB962C8B-B14F-4D97-AF65-F5344CB8AC3E}">
        <p14:creationId xmlns:p14="http://schemas.microsoft.com/office/powerpoint/2010/main" val="1259719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TotalTime>
  <Words>2300</Words>
  <Application>Microsoft Office PowerPoint</Application>
  <PresentationFormat>Экран (4:3)</PresentationFormat>
  <Paragraphs>59</Paragraphs>
  <Slides>25</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25</vt:i4>
      </vt:variant>
    </vt:vector>
  </HeadingPairs>
  <TitlesOfParts>
    <vt:vector size="34" baseType="lpstr">
      <vt:lpstr>Arial</vt:lpstr>
      <vt:lpstr>Calibri</vt:lpstr>
      <vt:lpstr>Calibri Light</vt:lpstr>
      <vt:lpstr>Century Gothic</vt:lpstr>
      <vt:lpstr>Sylfaen</vt:lpstr>
      <vt:lpstr>Times New Roman</vt:lpstr>
      <vt:lpstr>Wingdings 3</vt:lpstr>
      <vt:lpstr>1_Office Theme</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ირაკლი მიქელაძე1, გია ბოლქვაძე2, მარიამ მეტრეველი3, რამაზ ჭაღალიძე4, მურმან დავითაძე5, დალი ბერიძე6  1,2,3,4ბათუმის შოთა რუსთაველის სახელმწიფო უნივერსიტეტი, ფიტოპათოლოგიისა და ბიომრავალფეროვნების ინსტიტუტი. ქობულეთი 6012, საქართველო. 5,6,ბათუმის შოთა რუსთაველის სახელმწიფო უნივერსიტეტი. ბათუმი 6010, საქართველო.    IRAKLI MIKELADZE 1, GIA BOLKVADZE1, MARIAM METREVELI1, RAMAZ CHAGALIDZE1, MURMAN  DAVITADZE2, DALI BERIDZE2 1Batumi Shota Rustaveli State University; Institute of  Phytopathology and  Biodiversity. Kobuleti  6012, Georgia.  2 Batumi Shota Rustaveli State University.  Batumi 6010, Georgia.</dc:title>
  <dc:creator>user</dc:creator>
  <cp:lastModifiedBy>Irakli</cp:lastModifiedBy>
  <cp:revision>95</cp:revision>
  <dcterms:created xsi:type="dcterms:W3CDTF">2006-08-16T00:00:00Z</dcterms:created>
  <dcterms:modified xsi:type="dcterms:W3CDTF">2017-11-29T11:56:01Z</dcterms:modified>
</cp:coreProperties>
</file>