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sldIdLst>
    <p:sldId id="256" r:id="rId2"/>
    <p:sldId id="275" r:id="rId3"/>
    <p:sldId id="258" r:id="rId4"/>
    <p:sldId id="276" r:id="rId5"/>
    <p:sldId id="263" r:id="rId6"/>
    <p:sldId id="264" r:id="rId7"/>
    <p:sldId id="268" r:id="rId8"/>
    <p:sldId id="269" r:id="rId9"/>
    <p:sldId id="270" r:id="rId10"/>
    <p:sldId id="272" r:id="rId11"/>
    <p:sldId id="273"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6BD3CA-0473-4E59-88CC-30CB8430B2C4}" type="datetimeFigureOut">
              <a:rPr lang="ru-RU" smtClean="0"/>
              <a:t>22.07.2019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258681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BD3CA-0473-4E59-88CC-30CB8430B2C4}" type="datetimeFigureOut">
              <a:rPr lang="ru-RU" smtClean="0"/>
              <a:t>22.07.2019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311463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BD3CA-0473-4E59-88CC-30CB8430B2C4}" type="datetimeFigureOut">
              <a:rPr lang="ru-RU" smtClean="0"/>
              <a:t>22.07.2019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BFD878-9042-4653-AFD8-7CF5E110877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8530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6BD3CA-0473-4E59-88CC-30CB8430B2C4}" type="datetimeFigureOut">
              <a:rPr lang="ru-RU" smtClean="0"/>
              <a:t>22.07.2019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299971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6BD3CA-0473-4E59-88CC-30CB8430B2C4}" type="datetimeFigureOut">
              <a:rPr lang="ru-RU" smtClean="0"/>
              <a:t>22.07.2019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BFD878-9042-4653-AFD8-7CF5E110877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041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56BD3CA-0473-4E59-88CC-30CB8430B2C4}" type="datetimeFigureOut">
              <a:rPr lang="ru-RU" smtClean="0"/>
              <a:t>22.07.2019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221293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BD3CA-0473-4E59-88CC-30CB8430B2C4}" type="datetimeFigureOut">
              <a:rPr lang="ru-RU" smtClean="0"/>
              <a:t>22.07.2019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2221395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BD3CA-0473-4E59-88CC-30CB8430B2C4}" type="datetimeFigureOut">
              <a:rPr lang="ru-RU" smtClean="0"/>
              <a:t>22.07.2019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49876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BD3CA-0473-4E59-88CC-30CB8430B2C4}" type="datetimeFigureOut">
              <a:rPr lang="ru-RU" smtClean="0"/>
              <a:t>22.07.2019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304397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BD3CA-0473-4E59-88CC-30CB8430B2C4}" type="datetimeFigureOut">
              <a:rPr lang="ru-RU" smtClean="0"/>
              <a:t>22.07.2019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370269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6BD3CA-0473-4E59-88CC-30CB8430B2C4}" type="datetimeFigureOut">
              <a:rPr lang="ru-RU" smtClean="0"/>
              <a:t>22.07.2019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196055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6BD3CA-0473-4E59-88CC-30CB8430B2C4}" type="datetimeFigureOut">
              <a:rPr lang="ru-RU" smtClean="0"/>
              <a:t>22.07.2019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14822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6BD3CA-0473-4E59-88CC-30CB8430B2C4}" type="datetimeFigureOut">
              <a:rPr lang="ru-RU" smtClean="0"/>
              <a:t>22.07.2019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253132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BD3CA-0473-4E59-88CC-30CB8430B2C4}" type="datetimeFigureOut">
              <a:rPr lang="ru-RU" smtClean="0"/>
              <a:t>22.07.2019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65484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BD3CA-0473-4E59-88CC-30CB8430B2C4}" type="datetimeFigureOut">
              <a:rPr lang="ru-RU" smtClean="0"/>
              <a:t>22.07.2019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161439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BD3CA-0473-4E59-88CC-30CB8430B2C4}" type="datetimeFigureOut">
              <a:rPr lang="ru-RU" smtClean="0"/>
              <a:t>22.07.2019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BFD878-9042-4653-AFD8-7CF5E110877E}" type="slidenum">
              <a:rPr lang="ru-RU" smtClean="0"/>
              <a:t>‹#›</a:t>
            </a:fld>
            <a:endParaRPr lang="ru-RU"/>
          </a:p>
        </p:txBody>
      </p:sp>
    </p:spTree>
    <p:extLst>
      <p:ext uri="{BB962C8B-B14F-4D97-AF65-F5344CB8AC3E}">
        <p14:creationId xmlns:p14="http://schemas.microsoft.com/office/powerpoint/2010/main" val="191279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56BD3CA-0473-4E59-88CC-30CB8430B2C4}" type="datetimeFigureOut">
              <a:rPr lang="ru-RU" smtClean="0"/>
              <a:t>22.07.2019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BFD878-9042-4653-AFD8-7CF5E110877E}" type="slidenum">
              <a:rPr lang="ru-RU" smtClean="0"/>
              <a:t>‹#›</a:t>
            </a:fld>
            <a:endParaRPr lang="ru-RU"/>
          </a:p>
        </p:txBody>
      </p:sp>
    </p:spTree>
    <p:extLst>
      <p:ext uri="{BB962C8B-B14F-4D97-AF65-F5344CB8AC3E}">
        <p14:creationId xmlns:p14="http://schemas.microsoft.com/office/powerpoint/2010/main" val="246521797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B6D2A1C-5611-4A90-AF6D-AC768D30C432}"/>
              </a:ext>
            </a:extLst>
          </p:cNvPr>
          <p:cNvSpPr>
            <a:spLocks noGrp="1"/>
          </p:cNvSpPr>
          <p:nvPr>
            <p:ph type="subTitle" idx="1"/>
          </p:nvPr>
        </p:nvSpPr>
        <p:spPr>
          <a:xfrm>
            <a:off x="140677" y="0"/>
            <a:ext cx="12051323" cy="6857999"/>
          </a:xfrm>
        </p:spPr>
        <p:txBody>
          <a:bodyPr>
            <a:normAutofit/>
          </a:bodyPr>
          <a:lstStyle/>
          <a:p>
            <a:pPr algn="ctr"/>
            <a:r>
              <a:rPr lang="ka-GE" sz="2000" b="1" dirty="0"/>
              <a:t>ბათუმის შოთა რუსთაველის სახელმწიფო უნივერსიტეტი</a:t>
            </a:r>
          </a:p>
          <a:p>
            <a:endParaRPr lang="ka-GE" dirty="0"/>
          </a:p>
          <a:p>
            <a:endParaRPr lang="ka-GE" dirty="0"/>
          </a:p>
          <a:p>
            <a:endParaRPr lang="ka-GE" dirty="0"/>
          </a:p>
          <a:p>
            <a:endParaRPr lang="ka-GE" dirty="0"/>
          </a:p>
          <a:p>
            <a:endParaRPr lang="ka-GE" dirty="0"/>
          </a:p>
          <a:p>
            <a:pPr algn="ctr"/>
            <a:endParaRPr lang="ka-GE" dirty="0"/>
          </a:p>
          <a:p>
            <a:pPr algn="ctr"/>
            <a:endParaRPr lang="ka-GE" sz="2000" dirty="0"/>
          </a:p>
          <a:p>
            <a:pPr algn="ctr"/>
            <a:r>
              <a:rPr lang="ka-GE" sz="2400" b="1" dirty="0" smtClean="0"/>
              <a:t>საბანკო რეგულაციები და მისი როლი საბანკო სისტემის განვითარებაში</a:t>
            </a:r>
          </a:p>
          <a:p>
            <a:pPr algn="ctr"/>
            <a:endParaRPr lang="ka-GE" sz="2400" b="1" dirty="0"/>
          </a:p>
          <a:p>
            <a:pPr algn="ctr"/>
            <a:endParaRPr lang="ka-GE" sz="2400" b="1" dirty="0" smtClean="0"/>
          </a:p>
          <a:p>
            <a:pPr algn="ctr"/>
            <a:r>
              <a:rPr lang="ka-GE" sz="2400" b="1" dirty="0" smtClean="0"/>
              <a:t>ასოცირებული  პროფესორი   ირინა ვაშაყმაძე</a:t>
            </a:r>
            <a:endParaRPr lang="ka-GE" sz="2400" b="1" dirty="0"/>
          </a:p>
          <a:p>
            <a:pPr algn="ctr"/>
            <a:endParaRPr lang="ka-GE" sz="2400" b="1" dirty="0"/>
          </a:p>
          <a:p>
            <a:endParaRPr lang="ka-GE" sz="2000" dirty="0"/>
          </a:p>
          <a:p>
            <a:pPr algn="r"/>
            <a:r>
              <a:rPr lang="ka-GE" sz="2000" dirty="0"/>
              <a:t> </a:t>
            </a:r>
            <a:r>
              <a:rPr lang="ka-GE" sz="2000" dirty="0" smtClean="0"/>
              <a:t> </a:t>
            </a:r>
            <a:endParaRPr lang="ka-GE" sz="2000" dirty="0"/>
          </a:p>
        </p:txBody>
      </p:sp>
      <p:pic>
        <p:nvPicPr>
          <p:cNvPr id="5" name="Picture 4">
            <a:extLst>
              <a:ext uri="{FF2B5EF4-FFF2-40B4-BE49-F238E27FC236}">
                <a16:creationId xmlns:a16="http://schemas.microsoft.com/office/drawing/2014/main" xmlns="" id="{15076285-8C58-40A0-98AE-D754B7EEB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122" y="436099"/>
            <a:ext cx="3637378" cy="2307101"/>
          </a:xfrm>
          <a:prstGeom prst="rect">
            <a:avLst/>
          </a:prstGeom>
        </p:spPr>
      </p:pic>
    </p:spTree>
    <p:extLst>
      <p:ext uri="{BB962C8B-B14F-4D97-AF65-F5344CB8AC3E}">
        <p14:creationId xmlns:p14="http://schemas.microsoft.com/office/powerpoint/2010/main" val="384823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E1E19-3407-4F84-B99E-BD0C6ECC7FFF}"/>
              </a:ext>
            </a:extLst>
          </p:cNvPr>
          <p:cNvSpPr>
            <a:spLocks noGrp="1"/>
          </p:cNvSpPr>
          <p:nvPr>
            <p:ph type="title"/>
          </p:nvPr>
        </p:nvSpPr>
        <p:spPr>
          <a:xfrm>
            <a:off x="1730327" y="112542"/>
            <a:ext cx="9774286" cy="1308295"/>
          </a:xfrm>
        </p:spPr>
        <p:txBody>
          <a:bodyPr>
            <a:noAutofit/>
          </a:bodyPr>
          <a:lstStyle/>
          <a:p>
            <a:r>
              <a:rPr lang="ka-GE" sz="2000" dirty="0"/>
              <a:t>     მთლიანი სესხების ყველაზე მეტი ნაწილი იპოთეკურ სესხს და ბიზნეს სესხებს ეთმობა. ეს მაჩვენებელი ბოლო წლის განმალობაში გაზრდილია ასევე სამომხმარებლო სესხის მაჩვენებელიც დიდია თუმცა ვერ აჭარბებს იპოთეკას და ბიზნეს სესხებს.</a:t>
            </a:r>
            <a:endParaRPr lang="ru-RU" sz="2000" dirty="0"/>
          </a:p>
        </p:txBody>
      </p:sp>
      <p:pic>
        <p:nvPicPr>
          <p:cNvPr id="4" name="Content Placeholder 3">
            <a:extLst>
              <a:ext uri="{FF2B5EF4-FFF2-40B4-BE49-F238E27FC236}">
                <a16:creationId xmlns:a16="http://schemas.microsoft.com/office/drawing/2014/main" xmlns="" id="{46CB03B4-A8C2-4C26-83A6-F5D0562ED3ED}"/>
              </a:ext>
            </a:extLst>
          </p:cNvPr>
          <p:cNvPicPr>
            <a:picLocks noGrp="1" noChangeAspect="1"/>
          </p:cNvPicPr>
          <p:nvPr>
            <p:ph idx="1"/>
          </p:nvPr>
        </p:nvPicPr>
        <p:blipFill>
          <a:blip r:embed="rId2"/>
          <a:stretch>
            <a:fillRect/>
          </a:stretch>
        </p:blipFill>
        <p:spPr>
          <a:xfrm>
            <a:off x="548640" y="1519311"/>
            <a:ext cx="11643360" cy="5226147"/>
          </a:xfrm>
          <a:prstGeom prst="rect">
            <a:avLst/>
          </a:prstGeom>
        </p:spPr>
      </p:pic>
    </p:spTree>
    <p:extLst>
      <p:ext uri="{BB962C8B-B14F-4D97-AF65-F5344CB8AC3E}">
        <p14:creationId xmlns:p14="http://schemas.microsoft.com/office/powerpoint/2010/main" val="6625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743CD-8FFA-4B0D-B3F9-5A8415B51C5F}"/>
              </a:ext>
            </a:extLst>
          </p:cNvPr>
          <p:cNvSpPr>
            <a:spLocks noGrp="1"/>
          </p:cNvSpPr>
          <p:nvPr>
            <p:ph type="title"/>
          </p:nvPr>
        </p:nvSpPr>
        <p:spPr>
          <a:xfrm>
            <a:off x="2058354" y="618978"/>
            <a:ext cx="6874632" cy="773723"/>
          </a:xfrm>
        </p:spPr>
        <p:txBody>
          <a:bodyPr/>
          <a:lstStyle/>
          <a:p>
            <a:pPr algn="ctr"/>
            <a:r>
              <a:rPr lang="ka-GE" dirty="0"/>
              <a:t>დასკვნა </a:t>
            </a:r>
            <a:endParaRPr lang="ru-RU" dirty="0"/>
          </a:p>
        </p:txBody>
      </p:sp>
      <p:sp>
        <p:nvSpPr>
          <p:cNvPr id="3" name="Content Placeholder 2">
            <a:extLst>
              <a:ext uri="{FF2B5EF4-FFF2-40B4-BE49-F238E27FC236}">
                <a16:creationId xmlns:a16="http://schemas.microsoft.com/office/drawing/2014/main" xmlns="" id="{A388E2D3-FEE7-4542-BD18-11951B9F6E30}"/>
              </a:ext>
            </a:extLst>
          </p:cNvPr>
          <p:cNvSpPr>
            <a:spLocks noGrp="1"/>
          </p:cNvSpPr>
          <p:nvPr>
            <p:ph idx="1"/>
          </p:nvPr>
        </p:nvSpPr>
        <p:spPr>
          <a:xfrm>
            <a:off x="604911" y="1547446"/>
            <a:ext cx="11408898" cy="4951828"/>
          </a:xfrm>
        </p:spPr>
        <p:txBody>
          <a:bodyPr/>
          <a:lstStyle/>
          <a:p>
            <a:endParaRPr lang="ka-GE" dirty="0"/>
          </a:p>
          <a:p>
            <a:endParaRPr lang="ka-GE" dirty="0"/>
          </a:p>
          <a:p>
            <a:r>
              <a:rPr lang="ka-GE" sz="2000" dirty="0"/>
              <a:t>საბანკო რეგულირების საჭიროება;</a:t>
            </a:r>
          </a:p>
          <a:p>
            <a:pPr marL="0" indent="0">
              <a:buNone/>
            </a:pPr>
            <a:endParaRPr lang="ka-GE" sz="2000" dirty="0"/>
          </a:p>
          <a:p>
            <a:r>
              <a:rPr lang="ka-GE" sz="2000" dirty="0"/>
              <a:t>რეგულაციების დადებითი და უარყოფითი მხარეები;</a:t>
            </a:r>
          </a:p>
          <a:p>
            <a:pPr marL="0" indent="0">
              <a:buNone/>
            </a:pPr>
            <a:endParaRPr lang="ka-GE" sz="2000" dirty="0"/>
          </a:p>
          <a:p>
            <a:r>
              <a:rPr lang="ka-GE" sz="2000" dirty="0"/>
              <a:t>რა გავლენა მოახდინა კომერციულ ბანკებზე;</a:t>
            </a:r>
          </a:p>
          <a:p>
            <a:pPr marL="0" indent="0">
              <a:buNone/>
            </a:pPr>
            <a:endParaRPr lang="ka-GE" sz="2000" dirty="0"/>
          </a:p>
          <a:p>
            <a:r>
              <a:rPr lang="ka-GE" sz="2000" dirty="0"/>
              <a:t>შედეგები;</a:t>
            </a:r>
          </a:p>
          <a:p>
            <a:pPr marL="0" indent="0">
              <a:buNone/>
            </a:pPr>
            <a:endParaRPr lang="ka-GE" dirty="0"/>
          </a:p>
          <a:p>
            <a:endParaRPr lang="ka-GE" dirty="0"/>
          </a:p>
        </p:txBody>
      </p:sp>
    </p:spTree>
    <p:extLst>
      <p:ext uri="{BB962C8B-B14F-4D97-AF65-F5344CB8AC3E}">
        <p14:creationId xmlns:p14="http://schemas.microsoft.com/office/powerpoint/2010/main" val="135259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1ADDA3-6199-4D4E-BB29-988139033BFE}"/>
              </a:ext>
            </a:extLst>
          </p:cNvPr>
          <p:cNvSpPr>
            <a:spLocks noGrp="1"/>
          </p:cNvSpPr>
          <p:nvPr>
            <p:ph idx="1"/>
          </p:nvPr>
        </p:nvSpPr>
        <p:spPr>
          <a:xfrm>
            <a:off x="1237957" y="2133600"/>
            <a:ext cx="10266655" cy="3777622"/>
          </a:xfrm>
        </p:spPr>
        <p:txBody>
          <a:bodyPr>
            <a:normAutofit/>
          </a:bodyPr>
          <a:lstStyle/>
          <a:p>
            <a:pPr marL="0" indent="0">
              <a:buNone/>
            </a:pPr>
            <a:endParaRPr lang="ka-GE" sz="4400" dirty="0"/>
          </a:p>
          <a:p>
            <a:pPr marL="0" indent="0" algn="ctr">
              <a:buNone/>
            </a:pPr>
            <a:r>
              <a:rPr lang="ka-GE" sz="4400" dirty="0"/>
              <a:t>მადლობა ყურადღებისათვის </a:t>
            </a:r>
            <a:r>
              <a:rPr lang="ka-GE" sz="4400" dirty="0">
                <a:sym typeface="Wingdings" panose="05000000000000000000" pitchFamily="2" charset="2"/>
              </a:rPr>
              <a:t></a:t>
            </a:r>
            <a:endParaRPr lang="ru-RU" sz="4400" dirty="0"/>
          </a:p>
        </p:txBody>
      </p:sp>
    </p:spTree>
    <p:extLst>
      <p:ext uri="{BB962C8B-B14F-4D97-AF65-F5344CB8AC3E}">
        <p14:creationId xmlns:p14="http://schemas.microsoft.com/office/powerpoint/2010/main" val="5782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800" dirty="0"/>
              <a:t>ახალი რეგულაციები ფინანსურ სექტორში მომხმარებლების </a:t>
            </a:r>
            <a:r>
              <a:rPr lang="ka-GE" sz="2800" dirty="0" smtClean="0"/>
              <a:t>დასაცავად</a:t>
            </a:r>
            <a:r>
              <a:rPr lang="en-US" sz="2800" dirty="0" smtClean="0"/>
              <a:t> </a:t>
            </a:r>
            <a:r>
              <a:rPr lang="ka-GE" sz="2800" dirty="0" smtClean="0"/>
              <a:t>და მიღებული შედეგები</a:t>
            </a:r>
            <a:endParaRPr lang="ru-RU" sz="2800" dirty="0"/>
          </a:p>
        </p:txBody>
      </p:sp>
      <p:sp>
        <p:nvSpPr>
          <p:cNvPr id="3" name="Объект 2"/>
          <p:cNvSpPr>
            <a:spLocks noGrp="1"/>
          </p:cNvSpPr>
          <p:nvPr>
            <p:ph idx="1"/>
          </p:nvPr>
        </p:nvSpPr>
        <p:spPr/>
        <p:txBody>
          <a:bodyPr>
            <a:normAutofit fontScale="92500" lnSpcReduction="20000"/>
          </a:bodyPr>
          <a:lstStyle/>
          <a:p>
            <a:pPr marL="0" indent="0" algn="just">
              <a:buNone/>
            </a:pPr>
            <a:r>
              <a:rPr lang="ka-GE" dirty="0"/>
              <a:t>მიმდინარე პერიოდში განხორციელებულმა საკანონმდებლო რეგულირებამ მნიშვნელოვანი გავლენა მოახდინა საბანკო სისტემაზე. საკრედიტო ბაზრის,  ძირითადად კომერციული ბანკების, როგორც მნიშვნელოვანი ფინანსური ინსტიტუტის განვითარება განაპირობებს ქვეყანაში ეკონომიკური ზრდის ხელშეწყობას  და საბოლოოდ  სხვა ინდიკატორებთან ერთად კეთილდღეობის  ამაღლებას</a:t>
            </a:r>
            <a:r>
              <a:rPr lang="ka-GE" dirty="0" smtClean="0"/>
              <a:t>.</a:t>
            </a:r>
            <a:endParaRPr lang="ka-GE" dirty="0"/>
          </a:p>
          <a:p>
            <a:pPr marL="0" indent="0" algn="just">
              <a:buNone/>
            </a:pPr>
            <a:r>
              <a:rPr lang="ka-GE" dirty="0" smtClean="0"/>
              <a:t>თანამედროვე </a:t>
            </a:r>
            <a:r>
              <a:rPr lang="ka-GE" dirty="0"/>
              <a:t>საბანკო სისტემა არის მომხმარებლისადმი მრავალფეროვანი მომსახურების სფერო, ის სთავაზობს მომხმარებელს პროდუქციის და მომსახურების დიდ ასორტიმენტს, რომელთაც გააჩნიათ თავისებურებები</a:t>
            </a:r>
            <a:r>
              <a:rPr lang="ka-GE" dirty="0" smtClean="0"/>
              <a:t>.</a:t>
            </a:r>
            <a:endParaRPr lang="en-US" dirty="0" smtClean="0"/>
          </a:p>
          <a:p>
            <a:pPr marL="0" indent="0" algn="just">
              <a:buNone/>
            </a:pPr>
            <a:endParaRPr lang="en-US" dirty="0"/>
          </a:p>
          <a:p>
            <a:pPr marL="0" indent="0" algn="just">
              <a:buNone/>
            </a:pPr>
            <a:r>
              <a:rPr lang="ka-GE" dirty="0"/>
              <a:t>ტექნიკის მაღაზიებში 60-80% შემცირებულია გაყიდვები</a:t>
            </a:r>
          </a:p>
          <a:p>
            <a:pPr marL="0" indent="0" algn="just">
              <a:buNone/>
            </a:pPr>
            <a:r>
              <a:rPr lang="ka-GE" dirty="0"/>
              <a:t>სამშენებლო კომპანიებში გაყიდვების 50-60% ვარდნაა</a:t>
            </a:r>
          </a:p>
          <a:p>
            <a:pPr marL="0" indent="0" algn="just">
              <a:buNone/>
            </a:pPr>
            <a:r>
              <a:rPr lang="ka-GE" dirty="0"/>
              <a:t>მატულობს ფულის არაოფიციალური გასესხება</a:t>
            </a:r>
          </a:p>
          <a:p>
            <a:pPr marL="0" indent="0" algn="just">
              <a:buNone/>
            </a:pPr>
            <a:r>
              <a:rPr lang="ka-GE" dirty="0"/>
              <a:t>მიკროსაფინანსოების კომპანიების დიდი ნაწილი გავიდა ბაზრიდან</a:t>
            </a:r>
          </a:p>
          <a:p>
            <a:pPr marL="0" indent="0">
              <a:buNone/>
            </a:pPr>
            <a:endParaRPr lang="ka-GE" dirty="0"/>
          </a:p>
          <a:p>
            <a:endParaRPr lang="ru-RU" dirty="0"/>
          </a:p>
        </p:txBody>
      </p:sp>
    </p:spTree>
    <p:extLst>
      <p:ext uri="{BB962C8B-B14F-4D97-AF65-F5344CB8AC3E}">
        <p14:creationId xmlns:p14="http://schemas.microsoft.com/office/powerpoint/2010/main" val="231523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118A38-E7C7-42EC-BF1B-C84FEF5C54C6}"/>
              </a:ext>
            </a:extLst>
          </p:cNvPr>
          <p:cNvSpPr>
            <a:spLocks noGrp="1"/>
          </p:cNvSpPr>
          <p:nvPr>
            <p:ph idx="1"/>
          </p:nvPr>
        </p:nvSpPr>
        <p:spPr>
          <a:xfrm>
            <a:off x="838200" y="618978"/>
            <a:ext cx="9881382" cy="5557985"/>
          </a:xfrm>
        </p:spPr>
        <p:txBody>
          <a:bodyPr>
            <a:normAutofit/>
          </a:bodyPr>
          <a:lstStyle/>
          <a:p>
            <a:pPr marL="0" indent="0" algn="just">
              <a:buNone/>
            </a:pPr>
            <a:r>
              <a:rPr lang="ka-GE" sz="2000" b="1" dirty="0"/>
              <a:t>             </a:t>
            </a:r>
          </a:p>
          <a:p>
            <a:pPr marL="0" indent="0" algn="just">
              <a:buNone/>
            </a:pPr>
            <a:r>
              <a:rPr lang="ka-GE" sz="2000" b="1" dirty="0"/>
              <a:t>            </a:t>
            </a:r>
            <a:r>
              <a:rPr lang="ka-GE" sz="2000" b="1" dirty="0" smtClean="0"/>
              <a:t> </a:t>
            </a:r>
            <a:r>
              <a:rPr lang="ka-GE" sz="2000" dirty="0" smtClean="0"/>
              <a:t>შესწავლილი იქნა </a:t>
            </a:r>
            <a:r>
              <a:rPr lang="ka-GE" sz="2000" dirty="0"/>
              <a:t>საქართველოში საკრედიტო ბაზრისა და მისი ძირითადი ინსტიტუტების მდგომარეობა, ასევე საერთაშორისო რეკომენდაციებიდან  გამომდინარე გატარებული პოლიტიკა ჩვენს ქვეყანაში და შედეგები რომლის წინაშეც ვდგავართ.</a:t>
            </a:r>
          </a:p>
          <a:p>
            <a:pPr marL="0" indent="0" algn="just">
              <a:buNone/>
            </a:pPr>
            <a:endParaRPr lang="ka-GE" sz="2000" dirty="0"/>
          </a:p>
          <a:p>
            <a:pPr algn="just"/>
            <a:r>
              <a:rPr lang="ka-GE" sz="2000" dirty="0" smtClean="0"/>
              <a:t>საკრედიტო </a:t>
            </a:r>
            <a:r>
              <a:rPr lang="ka-GE" sz="2000" dirty="0"/>
              <a:t>ბაზრის ეფექტიანი ფუნქციონირების მიღწევა ამისათვის საერთაშორისო რეკომენდაციების გათვალისწინება და დანერგვა;</a:t>
            </a:r>
          </a:p>
          <a:p>
            <a:pPr algn="just"/>
            <a:r>
              <a:rPr lang="ka-GE" sz="2000" dirty="0"/>
              <a:t> ფინანსული სტაბილურობის ზრდა; </a:t>
            </a:r>
          </a:p>
          <a:p>
            <a:pPr algn="just"/>
            <a:r>
              <a:rPr lang="ka-GE" sz="2000" dirty="0"/>
              <a:t>საბანკო მენეჯმენტის განვითარება;</a:t>
            </a:r>
          </a:p>
          <a:p>
            <a:pPr algn="just"/>
            <a:r>
              <a:rPr lang="ka-GE" sz="2000" dirty="0"/>
              <a:t> საკრედიტო ბაზრის ფორმირება და საფინანსო ინსტიტუტების მართვა;</a:t>
            </a:r>
          </a:p>
          <a:p>
            <a:pPr algn="just"/>
            <a:r>
              <a:rPr lang="ka-GE" sz="2000" dirty="0"/>
              <a:t> ანალიზი და გამჭირვალობა. </a:t>
            </a:r>
          </a:p>
        </p:txBody>
      </p:sp>
    </p:spTree>
    <p:extLst>
      <p:ext uri="{BB962C8B-B14F-4D97-AF65-F5344CB8AC3E}">
        <p14:creationId xmlns:p14="http://schemas.microsoft.com/office/powerpoint/2010/main" val="24492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a-GE" dirty="0"/>
              <a:t>სესხების ახალი რეგულაციები - მოსალოდნელი პროგნოზები</a:t>
            </a:r>
            <a:endParaRPr lang="ru-RU" dirty="0"/>
          </a:p>
        </p:txBody>
      </p:sp>
      <p:sp>
        <p:nvSpPr>
          <p:cNvPr id="3" name="Объект 2"/>
          <p:cNvSpPr>
            <a:spLocks noGrp="1"/>
          </p:cNvSpPr>
          <p:nvPr>
            <p:ph idx="1"/>
          </p:nvPr>
        </p:nvSpPr>
        <p:spPr/>
        <p:txBody>
          <a:bodyPr/>
          <a:lstStyle/>
          <a:p>
            <a:r>
              <a:rPr lang="ka-GE" dirty="0"/>
              <a:t>ჭარბვალიანობის </a:t>
            </a:r>
            <a:r>
              <a:rPr lang="ka-GE" dirty="0" smtClean="0"/>
              <a:t>შემცირება</a:t>
            </a:r>
          </a:p>
          <a:p>
            <a:pPr marL="0" indent="0">
              <a:buNone/>
            </a:pPr>
            <a:endParaRPr lang="ka-GE" dirty="0"/>
          </a:p>
          <a:p>
            <a:r>
              <a:rPr lang="ka-GE" dirty="0"/>
              <a:t>საბანკო სფეროში პასუხისმგებლიანი დაკრედიტების სისტემის </a:t>
            </a:r>
            <a:r>
              <a:rPr lang="ka-GE" dirty="0" smtClean="0"/>
              <a:t>უზრუნველყოფა</a:t>
            </a:r>
          </a:p>
          <a:p>
            <a:pPr marL="0" indent="0">
              <a:buNone/>
            </a:pPr>
            <a:endParaRPr lang="ka-GE" dirty="0"/>
          </a:p>
          <a:p>
            <a:r>
              <a:rPr lang="ka-GE" dirty="0"/>
              <a:t>ბაზარს დატოვებს არაკეთილსინდისიერი სასესხო </a:t>
            </a:r>
            <a:r>
              <a:rPr lang="ka-GE" dirty="0" smtClean="0"/>
              <a:t>კომპანიები</a:t>
            </a:r>
          </a:p>
          <a:p>
            <a:pPr marL="0" indent="0">
              <a:buNone/>
            </a:pPr>
            <a:endParaRPr lang="ka-GE" dirty="0"/>
          </a:p>
          <a:p>
            <a:r>
              <a:rPr lang="ka-GE" dirty="0"/>
              <a:t>საბანკო მომხმარებლების დაცვის უზრუნველყოფა </a:t>
            </a:r>
          </a:p>
          <a:p>
            <a:pPr marL="0" indent="0">
              <a:buNone/>
            </a:pPr>
            <a:endParaRPr lang="ru-RU" dirty="0"/>
          </a:p>
        </p:txBody>
      </p:sp>
    </p:spTree>
    <p:extLst>
      <p:ext uri="{BB962C8B-B14F-4D97-AF65-F5344CB8AC3E}">
        <p14:creationId xmlns:p14="http://schemas.microsoft.com/office/powerpoint/2010/main" val="58825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34738F-43D4-4E26-83AA-F3B82FEC20D4}"/>
              </a:ext>
            </a:extLst>
          </p:cNvPr>
          <p:cNvSpPr>
            <a:spLocks noGrp="1"/>
          </p:cNvSpPr>
          <p:nvPr>
            <p:ph idx="1"/>
          </p:nvPr>
        </p:nvSpPr>
        <p:spPr>
          <a:xfrm>
            <a:off x="1645920" y="506436"/>
            <a:ext cx="10381956" cy="6457071"/>
          </a:xfrm>
        </p:spPr>
        <p:txBody>
          <a:bodyPr/>
          <a:lstStyle/>
          <a:p>
            <a:pPr marL="0" indent="0">
              <a:buNone/>
            </a:pPr>
            <a:r>
              <a:rPr lang="ka-GE" dirty="0"/>
              <a:t>       2018 წლის მდგომარეობით შეცვლილია ბანკების უკუგება აქტივებზე და კაპიტალზე როგორც ნახაზიდან ჩანს 2018 წელს უკუგებამ საშუალო აქტივებსა და კაპიტალზე 2.5 და 19.5 პროცენტი შეადგინა, რაც წინა წლის მაჩვენებლების მსგავსია, რომლებმაც 2017 წელს, შესაბამისად, 2.8 და 20.8 შეადგინა.</a:t>
            </a:r>
          </a:p>
          <a:p>
            <a:pPr marL="0" indent="0">
              <a:buNone/>
            </a:pPr>
            <a:r>
              <a:rPr lang="ka-GE" b="1" dirty="0"/>
              <a:t>დიაგრამა </a:t>
            </a:r>
            <a:r>
              <a:rPr lang="ru-RU" b="1" dirty="0"/>
              <a:t>№1</a:t>
            </a:r>
            <a:r>
              <a:rPr lang="ka-GE" b="1" dirty="0"/>
              <a:t> მომგებიანობის მაჩვენებელი 2018 წლის ანგარიში</a:t>
            </a:r>
          </a:p>
          <a:p>
            <a:pPr marL="0" indent="0">
              <a:buNone/>
            </a:pPr>
            <a:endParaRPr lang="ru-RU" dirty="0"/>
          </a:p>
          <a:p>
            <a:pPr marL="0" indent="0">
              <a:buNone/>
            </a:pPr>
            <a:endParaRPr lang="ka-GE" dirty="0"/>
          </a:p>
          <a:p>
            <a:pPr marL="0" indent="0">
              <a:buNone/>
            </a:pPr>
            <a:endParaRPr lang="ka-GE" dirty="0"/>
          </a:p>
          <a:p>
            <a:pPr marL="0" indent="0">
              <a:buNone/>
            </a:pPr>
            <a:endParaRPr lang="ka-GE" dirty="0"/>
          </a:p>
          <a:p>
            <a:pPr marL="0" indent="0">
              <a:buNone/>
            </a:pPr>
            <a:endParaRPr lang="ka-GE" dirty="0"/>
          </a:p>
          <a:p>
            <a:pPr marL="0" indent="0">
              <a:buNone/>
            </a:pPr>
            <a:endParaRPr lang="ka-GE" dirty="0"/>
          </a:p>
          <a:p>
            <a:pPr marL="0" indent="0">
              <a:buNone/>
            </a:pPr>
            <a:endParaRPr lang="ka-GE" dirty="0"/>
          </a:p>
          <a:p>
            <a:pPr marL="0" indent="0">
              <a:buNone/>
            </a:pPr>
            <a:endParaRPr lang="ka-GE" dirty="0"/>
          </a:p>
          <a:p>
            <a:pPr marL="0" indent="0">
              <a:buNone/>
            </a:pPr>
            <a:endParaRPr lang="ka-GE" dirty="0"/>
          </a:p>
          <a:p>
            <a:pPr marL="0" indent="0">
              <a:buNone/>
            </a:pPr>
            <a:r>
              <a:rPr lang="ka-GE" b="1" dirty="0"/>
              <a:t>წყარო: საქართველოს ეროვნული ბანკი </a:t>
            </a:r>
          </a:p>
        </p:txBody>
      </p:sp>
      <p:pic>
        <p:nvPicPr>
          <p:cNvPr id="4" name="Picture 3">
            <a:extLst>
              <a:ext uri="{FF2B5EF4-FFF2-40B4-BE49-F238E27FC236}">
                <a16:creationId xmlns:a16="http://schemas.microsoft.com/office/drawing/2014/main" xmlns="" id="{EDA0236F-5B88-40D3-B7BE-46B50E7CB6CA}"/>
              </a:ext>
            </a:extLst>
          </p:cNvPr>
          <p:cNvPicPr>
            <a:picLocks noChangeAspect="1"/>
          </p:cNvPicPr>
          <p:nvPr/>
        </p:nvPicPr>
        <p:blipFill>
          <a:blip r:embed="rId2"/>
          <a:stretch>
            <a:fillRect/>
          </a:stretch>
        </p:blipFill>
        <p:spPr>
          <a:xfrm>
            <a:off x="2053882" y="2377441"/>
            <a:ext cx="8750106" cy="3193365"/>
          </a:xfrm>
          <a:prstGeom prst="rect">
            <a:avLst/>
          </a:prstGeom>
        </p:spPr>
      </p:pic>
    </p:spTree>
    <p:extLst>
      <p:ext uri="{BB962C8B-B14F-4D97-AF65-F5344CB8AC3E}">
        <p14:creationId xmlns:p14="http://schemas.microsoft.com/office/powerpoint/2010/main" val="1642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F29E5D-0A5A-41A5-A327-AE7664EFE463}"/>
              </a:ext>
            </a:extLst>
          </p:cNvPr>
          <p:cNvSpPr>
            <a:spLocks noGrp="1"/>
          </p:cNvSpPr>
          <p:nvPr>
            <p:ph idx="1"/>
          </p:nvPr>
        </p:nvSpPr>
        <p:spPr>
          <a:xfrm>
            <a:off x="1533378" y="309489"/>
            <a:ext cx="10658622" cy="6548511"/>
          </a:xfrm>
        </p:spPr>
        <p:txBody>
          <a:bodyPr>
            <a:normAutofit lnSpcReduction="10000"/>
          </a:bodyPr>
          <a:lstStyle/>
          <a:p>
            <a:pPr marL="0" indent="0" algn="just">
              <a:buNone/>
            </a:pPr>
            <a:r>
              <a:rPr lang="ka-GE" dirty="0"/>
              <a:t>    შინამეურნეობების სესხები მთლიანი  პორტფელის ნახევარზე მოდის.  ყველა საბანკო სფეროში და ფინანსურ ინსტიტუტში სესხების დონის მიხედვით ბიზნეს სესხები იჭერდა ადგილს, რაც შეცვლილია ამ დროის მდგომარეობით ეს რიცხვი საცალო სესხებმა და იპოთეკურ სესხებმა დაიკავა რამაც თავისუნებურად გამოიწვია სამომხმარებლო სესხების ზრდაც.</a:t>
            </a:r>
          </a:p>
          <a:p>
            <a:pPr marL="0" indent="0" algn="just">
              <a:buNone/>
            </a:pPr>
            <a:endParaRPr lang="ka-GE" dirty="0"/>
          </a:p>
          <a:p>
            <a:pPr marL="0" indent="0" algn="just">
              <a:buNone/>
            </a:pPr>
            <a:r>
              <a:rPr lang="ka-GE" b="1" dirty="0"/>
              <a:t>დიაგრამა </a:t>
            </a:r>
            <a:r>
              <a:rPr lang="ru-RU" b="1" dirty="0"/>
              <a:t>№</a:t>
            </a:r>
            <a:r>
              <a:rPr lang="ka-GE" b="1" dirty="0"/>
              <a:t>2 ბანკების დაკრედიტების სტრუქტურა</a:t>
            </a:r>
            <a:endParaRPr lang="ru-RU" dirty="0"/>
          </a:p>
          <a:p>
            <a:pPr marL="0" indent="0" algn="just">
              <a:buNone/>
            </a:pPr>
            <a:endParaRPr lang="ka-GE" dirty="0"/>
          </a:p>
          <a:p>
            <a:endParaRPr lang="ka-GE" dirty="0"/>
          </a:p>
          <a:p>
            <a:endParaRPr lang="ka-GE" dirty="0"/>
          </a:p>
          <a:p>
            <a:pPr marL="0" indent="0">
              <a:buNone/>
            </a:pPr>
            <a:endParaRPr lang="ka-GE" dirty="0"/>
          </a:p>
          <a:p>
            <a:endParaRPr lang="ka-GE" dirty="0"/>
          </a:p>
          <a:p>
            <a:endParaRPr lang="ka-GE" dirty="0"/>
          </a:p>
          <a:p>
            <a:endParaRPr lang="ka-GE" dirty="0"/>
          </a:p>
          <a:p>
            <a:endParaRPr lang="ka-GE" dirty="0"/>
          </a:p>
          <a:p>
            <a:endParaRPr lang="ka-GE" dirty="0"/>
          </a:p>
          <a:p>
            <a:pPr marL="0" indent="0">
              <a:buNone/>
            </a:pPr>
            <a:endParaRPr lang="ka-GE" dirty="0"/>
          </a:p>
          <a:p>
            <a:pPr marL="0" indent="0">
              <a:buNone/>
            </a:pPr>
            <a:endParaRPr lang="ka-GE" b="1" dirty="0"/>
          </a:p>
          <a:p>
            <a:pPr marL="0" indent="0">
              <a:buNone/>
            </a:pPr>
            <a:r>
              <a:rPr lang="ka-GE" b="1" dirty="0"/>
              <a:t>წყარო:ევროსტატი, საქართველოს ეროვნული ბანკი.            </a:t>
            </a:r>
            <a:endParaRPr lang="ru-RU" dirty="0"/>
          </a:p>
        </p:txBody>
      </p:sp>
      <p:pic>
        <p:nvPicPr>
          <p:cNvPr id="5" name="Picture 4">
            <a:extLst>
              <a:ext uri="{FF2B5EF4-FFF2-40B4-BE49-F238E27FC236}">
                <a16:creationId xmlns:a16="http://schemas.microsoft.com/office/drawing/2014/main" xmlns="" id="{609F2ED1-B828-4419-B503-807AA2E17365}"/>
              </a:ext>
            </a:extLst>
          </p:cNvPr>
          <p:cNvPicPr>
            <a:picLocks noChangeAspect="1"/>
          </p:cNvPicPr>
          <p:nvPr/>
        </p:nvPicPr>
        <p:blipFill>
          <a:blip r:embed="rId2"/>
          <a:stretch>
            <a:fillRect/>
          </a:stretch>
        </p:blipFill>
        <p:spPr>
          <a:xfrm>
            <a:off x="2039815" y="2278965"/>
            <a:ext cx="9340948" cy="3629465"/>
          </a:xfrm>
          <a:prstGeom prst="rect">
            <a:avLst/>
          </a:prstGeom>
        </p:spPr>
      </p:pic>
    </p:spTree>
    <p:extLst>
      <p:ext uri="{BB962C8B-B14F-4D97-AF65-F5344CB8AC3E}">
        <p14:creationId xmlns:p14="http://schemas.microsoft.com/office/powerpoint/2010/main" val="62687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4CC46-9F7A-48AD-907A-333691A86DF0}"/>
              </a:ext>
            </a:extLst>
          </p:cNvPr>
          <p:cNvSpPr>
            <a:spLocks noGrp="1"/>
          </p:cNvSpPr>
          <p:nvPr>
            <p:ph type="title"/>
          </p:nvPr>
        </p:nvSpPr>
        <p:spPr>
          <a:xfrm>
            <a:off x="559946" y="717451"/>
            <a:ext cx="10944665" cy="787791"/>
          </a:xfrm>
        </p:spPr>
        <p:txBody>
          <a:bodyPr>
            <a:normAutofit/>
          </a:bodyPr>
          <a:lstStyle/>
          <a:p>
            <a:pPr algn="ctr"/>
            <a:r>
              <a:rPr lang="ka-GE" sz="2800" dirty="0"/>
              <a:t>ახალი რეგულაციები და გავლენა საბანკო სექტორზე</a:t>
            </a:r>
            <a:endParaRPr lang="ru-RU" sz="2800" dirty="0"/>
          </a:p>
        </p:txBody>
      </p:sp>
      <p:sp>
        <p:nvSpPr>
          <p:cNvPr id="3" name="Content Placeholder 2">
            <a:extLst>
              <a:ext uri="{FF2B5EF4-FFF2-40B4-BE49-F238E27FC236}">
                <a16:creationId xmlns:a16="http://schemas.microsoft.com/office/drawing/2014/main" xmlns="" id="{2B4B9804-8E12-4799-9ADF-F57367239A67}"/>
              </a:ext>
            </a:extLst>
          </p:cNvPr>
          <p:cNvSpPr>
            <a:spLocks noGrp="1"/>
          </p:cNvSpPr>
          <p:nvPr>
            <p:ph idx="1"/>
          </p:nvPr>
        </p:nvSpPr>
        <p:spPr>
          <a:xfrm>
            <a:off x="559947" y="1505242"/>
            <a:ext cx="11632053" cy="5190980"/>
          </a:xfrm>
        </p:spPr>
        <p:txBody>
          <a:bodyPr/>
          <a:lstStyle/>
          <a:p>
            <a:pPr marL="0" indent="0">
              <a:buNone/>
            </a:pPr>
            <a:r>
              <a:rPr lang="ka-GE" dirty="0"/>
              <a:t>    მოსახლეობის ჭარბვალიანობის მაჩვენებელი ბოლო წლებში მკვეთრად გაზრდილია. ამ მაჩვენებლის ზრდას ხელი შეუწყო:</a:t>
            </a:r>
          </a:p>
          <a:p>
            <a:pPr marL="0" indent="0">
              <a:buNone/>
            </a:pPr>
            <a:endParaRPr lang="ka-GE" dirty="0"/>
          </a:p>
          <a:p>
            <a:r>
              <a:rPr lang="ka-GE" dirty="0"/>
              <a:t>კომერციული ბანკების და მიკროსაფინანსო ორგანიზაციების მიერ ფიზიკური პირებისთვის უზრუნველყოფის გარეშე გაცემულმა  სესხებმა;</a:t>
            </a:r>
          </a:p>
          <a:p>
            <a:r>
              <a:rPr lang="ka-GE" dirty="0"/>
              <a:t>ფინანსური ინსტიტუტების რაოდენობრივად მაღალმა მაჩვენებელმა;</a:t>
            </a:r>
          </a:p>
          <a:p>
            <a:r>
              <a:rPr lang="ka-GE" dirty="0"/>
              <a:t> სწრაფი სესხების შემოღებამ და კრედიტორებზე სესხების ასე მარტივად გაცემამ;</a:t>
            </a:r>
          </a:p>
          <a:p>
            <a:r>
              <a:rPr lang="ka-GE" dirty="0"/>
              <a:t>სესხების ვადაგადაცილება  ახალგაზრდა მსესხებლებლებზე ვიდრე ასაკით უფროსებზე;</a:t>
            </a:r>
          </a:p>
          <a:p>
            <a:r>
              <a:rPr lang="ka-GE" dirty="0"/>
              <a:t>საპროცენტო განაკვეთზე ზედა ზღვრის მოხსნა.</a:t>
            </a:r>
          </a:p>
          <a:p>
            <a:pPr marL="0" indent="0">
              <a:buNone/>
            </a:pPr>
            <a:endParaRPr lang="ka-GE" dirty="0"/>
          </a:p>
          <a:p>
            <a:endParaRPr lang="ru-RU" dirty="0"/>
          </a:p>
        </p:txBody>
      </p:sp>
    </p:spTree>
    <p:extLst>
      <p:ext uri="{BB962C8B-B14F-4D97-AF65-F5344CB8AC3E}">
        <p14:creationId xmlns:p14="http://schemas.microsoft.com/office/powerpoint/2010/main" val="229221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E54713-DB75-451F-B818-0B07CD721D69}"/>
              </a:ext>
            </a:extLst>
          </p:cNvPr>
          <p:cNvSpPr>
            <a:spLocks noGrp="1"/>
          </p:cNvSpPr>
          <p:nvPr>
            <p:ph idx="1"/>
          </p:nvPr>
        </p:nvSpPr>
        <p:spPr>
          <a:xfrm>
            <a:off x="1674055" y="548640"/>
            <a:ext cx="9830557" cy="5922498"/>
          </a:xfrm>
        </p:spPr>
        <p:txBody>
          <a:bodyPr/>
          <a:lstStyle/>
          <a:p>
            <a:pPr marL="0" indent="0" algn="just">
              <a:buNone/>
            </a:pPr>
            <a:r>
              <a:rPr lang="ka-GE" dirty="0"/>
              <a:t>   ეროვნული ბანკის ბრძანებით ცვლილებები შევიდა “კომერციულ ბანკებში კრედიტის კონვერტაციისა და მსხვილი რისკების შესახებ დებულებაში“, რომელიც ითვალისწინებს მსესხებლის სრულფასოვან ანალიზს.</a:t>
            </a:r>
          </a:p>
          <a:p>
            <a:pPr marL="0" indent="0" algn="just">
              <a:buNone/>
            </a:pPr>
            <a:r>
              <a:rPr lang="ka-GE" dirty="0"/>
              <a:t>    ყოველი ორგანიზაცია ვალდებულია სესხის გაცემამდე მოახდინოს მომხმარებელთა შემოსავლის სრულფასოვანი ანალიზი, გაითვალისწინოს მისი შემოსავლის და ვალდებულების დონე და ყოველივე ამ დებულების გათვალისწინ­ებით გასცეს სესხი. </a:t>
            </a:r>
          </a:p>
          <a:p>
            <a:pPr marL="0" indent="0" algn="just">
              <a:buNone/>
            </a:pPr>
            <a:endParaRPr lang="ka-GE" dirty="0"/>
          </a:p>
          <a:p>
            <a:pPr marL="0" indent="0" algn="just">
              <a:buNone/>
            </a:pPr>
            <a:r>
              <a:rPr lang="ka-GE" dirty="0"/>
              <a:t>ცხრილი № 1. სესხის მომსახურების მაქსიმალური კოეფიციენტები</a:t>
            </a:r>
          </a:p>
          <a:p>
            <a:pPr marL="0" indent="0" algn="just">
              <a:buNone/>
            </a:pPr>
            <a:endParaRPr lang="ka-GE" dirty="0"/>
          </a:p>
          <a:p>
            <a:pPr marL="0" indent="0" algn="just">
              <a:buNone/>
            </a:pPr>
            <a:endParaRPr lang="ru-RU" dirty="0"/>
          </a:p>
        </p:txBody>
      </p:sp>
      <p:graphicFrame>
        <p:nvGraphicFramePr>
          <p:cNvPr id="5" name="Table 4">
            <a:extLst>
              <a:ext uri="{FF2B5EF4-FFF2-40B4-BE49-F238E27FC236}">
                <a16:creationId xmlns:a16="http://schemas.microsoft.com/office/drawing/2014/main" xmlns="" id="{818E4E25-6090-4B29-85EE-6998A9EA957A}"/>
              </a:ext>
            </a:extLst>
          </p:cNvPr>
          <p:cNvGraphicFramePr>
            <a:graphicFrameLocks noGrp="1"/>
          </p:cNvGraphicFramePr>
          <p:nvPr>
            <p:extLst>
              <p:ext uri="{D42A27DB-BD31-4B8C-83A1-F6EECF244321}">
                <p14:modId xmlns:p14="http://schemas.microsoft.com/office/powerpoint/2010/main" val="1482731018"/>
              </p:ext>
            </p:extLst>
          </p:nvPr>
        </p:nvGraphicFramePr>
        <p:xfrm>
          <a:off x="253218" y="3429000"/>
          <a:ext cx="11774660" cy="3428998"/>
        </p:xfrm>
        <a:graphic>
          <a:graphicData uri="http://schemas.openxmlformats.org/drawingml/2006/table">
            <a:tbl>
              <a:tblPr firstRow="1" firstCol="1" bandRow="1"/>
              <a:tblGrid>
                <a:gridCol w="3587662">
                  <a:extLst>
                    <a:ext uri="{9D8B030D-6E8A-4147-A177-3AD203B41FA5}">
                      <a16:colId xmlns:a16="http://schemas.microsoft.com/office/drawing/2014/main" xmlns="" val="2493276546"/>
                    </a:ext>
                  </a:extLst>
                </a:gridCol>
                <a:gridCol w="4093499">
                  <a:extLst>
                    <a:ext uri="{9D8B030D-6E8A-4147-A177-3AD203B41FA5}">
                      <a16:colId xmlns:a16="http://schemas.microsoft.com/office/drawing/2014/main" xmlns="" val="179925286"/>
                    </a:ext>
                  </a:extLst>
                </a:gridCol>
                <a:gridCol w="4093499">
                  <a:extLst>
                    <a:ext uri="{9D8B030D-6E8A-4147-A177-3AD203B41FA5}">
                      <a16:colId xmlns:a16="http://schemas.microsoft.com/office/drawing/2014/main" xmlns="" val="3007321890"/>
                    </a:ext>
                  </a:extLst>
                </a:gridCol>
              </a:tblGrid>
              <a:tr h="2044174">
                <a:tc>
                  <a:txBody>
                    <a:bodyPr/>
                    <a:lstStyle/>
                    <a:p>
                      <a:pPr marR="345440" indent="450215" algn="ctr">
                        <a:lnSpc>
                          <a:spcPct val="115000"/>
                        </a:lnSpc>
                        <a:spcAft>
                          <a:spcPts val="1000"/>
                        </a:spcAft>
                      </a:pPr>
                      <a:r>
                        <a:rPr lang="ka-GE"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ყოველთვიური წმინდა შემოსავალი,ლარი</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a:txBody>
                    <a:bodyPr/>
                    <a:lstStyle/>
                    <a:p>
                      <a:pPr marR="345440" indent="450215" algn="ctr">
                        <a:lnSpc>
                          <a:spcPct val="115000"/>
                        </a:lnSpc>
                        <a:spcAft>
                          <a:spcPts val="0"/>
                        </a:spcAft>
                      </a:pPr>
                      <a: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a:r>
                      <a:b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br>
                      <a: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a:r>
                      <a:b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br>
                      <a:r>
                        <a:rPr lang="ka-GE"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არაჰეჯირებული მსესხებლებისათვის</a:t>
                      </a:r>
                      <a: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a:r>
                      <a:b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br>
                      <a:r>
                        <a:rPr lang="ka-GE"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მაქსიმალურ/საკონტრაქტო</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pPr marR="345440" indent="450215" algn="ctr">
                        <a:lnSpc>
                          <a:spcPct val="115000"/>
                        </a:lnSpc>
                        <a:spcAft>
                          <a:spcPts val="0"/>
                        </a:spcAft>
                      </a:pPr>
                      <a:r>
                        <a:rPr lang="ka-GE"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ვადიანობაზე</a:t>
                      </a:r>
                      <a: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a:r>
                      <a:b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br>
                      <a:r>
                        <a:rPr lang="en-US" sz="1600" b="1"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a:txBody>
                    <a:bodyPr/>
                    <a:lstStyle/>
                    <a:p>
                      <a:pPr marR="345440" indent="450215" algn="ctr">
                        <a:lnSpc>
                          <a:spcPct val="115000"/>
                        </a:lnSpc>
                        <a:spcAft>
                          <a:spcPts val="0"/>
                        </a:spcAft>
                      </a:pPr>
                      <a:r>
                        <a:rPr lang="en-US" sz="1600" b="1">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a:r>
                      <a:br>
                        <a:rPr lang="en-US" sz="1600" b="1">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br>
                      <a:r>
                        <a:rPr lang="ka-GE" sz="1600" b="1">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ჰეჯირებული მსესხებლებისათვის</a:t>
                      </a:r>
                      <a:r>
                        <a:rPr lang="en-US" sz="1600" b="1">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a:r>
                      <a:br>
                        <a:rPr lang="en-US" sz="1600" b="1">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br>
                      <a:r>
                        <a:rPr lang="ka-GE" sz="1600" b="1">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მაქსიმალურ/საკონტრაქტო</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pPr marR="345440" indent="450215" algn="ctr">
                        <a:lnSpc>
                          <a:spcPct val="115000"/>
                        </a:lnSpc>
                        <a:spcAft>
                          <a:spcPts val="0"/>
                        </a:spcAft>
                      </a:pPr>
                      <a:r>
                        <a:rPr lang="ka-GE" sz="1600" b="1">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ვადიანობაზე</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extLst>
                  <a:ext uri="{0D108BD9-81ED-4DB2-BD59-A6C34878D82A}">
                    <a16:rowId xmlns:a16="http://schemas.microsoft.com/office/drawing/2014/main" xmlns="" val="24230499"/>
                  </a:ext>
                </a:extLst>
              </a:tr>
              <a:tr h="346206">
                <a:tc>
                  <a:txBody>
                    <a:bodyPr/>
                    <a:lstStyle/>
                    <a:p>
                      <a:pPr marR="345440" indent="450215" algn="ctr">
                        <a:lnSpc>
                          <a:spcPct val="115000"/>
                        </a:lnSpc>
                        <a:spcAft>
                          <a:spcPts val="0"/>
                        </a:spcAft>
                      </a:pPr>
                      <a:r>
                        <a:rPr lang="en-US" sz="160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&lt;1,000</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rowSpan="2">
                  <a:txBody>
                    <a:bodyPr/>
                    <a:lstStyle/>
                    <a:p>
                      <a:pPr marR="345440" indent="450215" algn="ctr">
                        <a:lnSpc>
                          <a:spcPct val="115000"/>
                        </a:lnSpc>
                        <a:spcAft>
                          <a:spcPts val="0"/>
                        </a:spcAft>
                      </a:pPr>
                      <a:r>
                        <a:rPr lang="en-US" sz="1600"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20% / 25%</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a:txBody>
                    <a:bodyPr/>
                    <a:lstStyle/>
                    <a:p>
                      <a:pPr marR="345440" indent="450215" algn="ctr">
                        <a:lnSpc>
                          <a:spcPct val="115000"/>
                        </a:lnSpc>
                        <a:spcAft>
                          <a:spcPts val="0"/>
                        </a:spcAft>
                      </a:pPr>
                      <a:r>
                        <a:rPr lang="en-US" sz="160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25% / 35%</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extLst>
                  <a:ext uri="{0D108BD9-81ED-4DB2-BD59-A6C34878D82A}">
                    <a16:rowId xmlns:a16="http://schemas.microsoft.com/office/drawing/2014/main" xmlns="" val="1175821296"/>
                  </a:ext>
                </a:extLst>
              </a:tr>
              <a:tr h="346206">
                <a:tc>
                  <a:txBody>
                    <a:bodyPr/>
                    <a:lstStyle/>
                    <a:p>
                      <a:pPr marR="345440" indent="450215" algn="ctr">
                        <a:lnSpc>
                          <a:spcPct val="115000"/>
                        </a:lnSpc>
                        <a:spcAft>
                          <a:spcPts val="0"/>
                        </a:spcAft>
                      </a:pPr>
                      <a:r>
                        <a:rPr lang="en-US" sz="1600"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&gt;=1,000-2,000&lt;</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vMerge="1">
                  <a:txBody>
                    <a:bodyPr/>
                    <a:lstStyle/>
                    <a:p>
                      <a:endParaRPr lang="ru-RU"/>
                    </a:p>
                  </a:txBody>
                  <a:tcPr/>
                </a:tc>
                <a:tc>
                  <a:txBody>
                    <a:bodyPr/>
                    <a:lstStyle/>
                    <a:p>
                      <a:pPr marR="345440" indent="450215" algn="ctr">
                        <a:lnSpc>
                          <a:spcPct val="115000"/>
                        </a:lnSpc>
                        <a:spcAft>
                          <a:spcPts val="0"/>
                        </a:spcAft>
                      </a:pPr>
                      <a:r>
                        <a:rPr lang="en-US" sz="160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35% / 45%</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extLst>
                  <a:ext uri="{0D108BD9-81ED-4DB2-BD59-A6C34878D82A}">
                    <a16:rowId xmlns:a16="http://schemas.microsoft.com/office/drawing/2014/main" xmlns="" val="196378919"/>
                  </a:ext>
                </a:extLst>
              </a:tr>
              <a:tr h="346206">
                <a:tc>
                  <a:txBody>
                    <a:bodyPr/>
                    <a:lstStyle/>
                    <a:p>
                      <a:pPr marR="345440" indent="450215" algn="ctr">
                        <a:lnSpc>
                          <a:spcPct val="115000"/>
                        </a:lnSpc>
                        <a:spcAft>
                          <a:spcPts val="0"/>
                        </a:spcAft>
                      </a:pPr>
                      <a:r>
                        <a:rPr lang="en-US" sz="160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&gt;=2,000-4,000&lt;</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a:txBody>
                    <a:bodyPr/>
                    <a:lstStyle/>
                    <a:p>
                      <a:pPr marR="345440" indent="450215" algn="ctr">
                        <a:lnSpc>
                          <a:spcPct val="115000"/>
                        </a:lnSpc>
                        <a:spcAft>
                          <a:spcPts val="0"/>
                        </a:spcAft>
                      </a:pPr>
                      <a:r>
                        <a:rPr lang="en-US" sz="1600"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25% / 30%</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a:txBody>
                    <a:bodyPr/>
                    <a:lstStyle/>
                    <a:p>
                      <a:pPr marR="345440" indent="450215" algn="ctr">
                        <a:lnSpc>
                          <a:spcPct val="115000"/>
                        </a:lnSpc>
                        <a:spcAft>
                          <a:spcPts val="0"/>
                        </a:spcAft>
                      </a:pPr>
                      <a:r>
                        <a:rPr lang="en-US" sz="1600"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45% / 55%</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extLst>
                  <a:ext uri="{0D108BD9-81ED-4DB2-BD59-A6C34878D82A}">
                    <a16:rowId xmlns:a16="http://schemas.microsoft.com/office/drawing/2014/main" xmlns="" val="255619563"/>
                  </a:ext>
                </a:extLst>
              </a:tr>
              <a:tr h="346206">
                <a:tc>
                  <a:txBody>
                    <a:bodyPr/>
                    <a:lstStyle/>
                    <a:p>
                      <a:pPr marR="345440" indent="450215" algn="ctr">
                        <a:lnSpc>
                          <a:spcPct val="115000"/>
                        </a:lnSpc>
                        <a:spcAft>
                          <a:spcPts val="0"/>
                        </a:spcAft>
                      </a:pPr>
                      <a:r>
                        <a:rPr lang="en-US" sz="160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&gt;=4,000</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a:txBody>
                    <a:bodyPr/>
                    <a:lstStyle/>
                    <a:p>
                      <a:pPr marR="345440" indent="450215" algn="ctr">
                        <a:lnSpc>
                          <a:spcPct val="115000"/>
                        </a:lnSpc>
                        <a:spcAft>
                          <a:spcPts val="0"/>
                        </a:spcAft>
                      </a:pPr>
                      <a:r>
                        <a:rPr lang="en-US" sz="160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30% / 35%</a:t>
                      </a:r>
                      <a:endParaRPr lang="ru-RU" sz="16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tc>
                  <a:txBody>
                    <a:bodyPr/>
                    <a:lstStyle/>
                    <a:p>
                      <a:pPr marR="345440" indent="450215" algn="ctr">
                        <a:lnSpc>
                          <a:spcPct val="115000"/>
                        </a:lnSpc>
                        <a:spcAft>
                          <a:spcPts val="0"/>
                        </a:spcAft>
                      </a:pPr>
                      <a:r>
                        <a:rPr lang="en-US" sz="1600" dirty="0">
                          <a:solidFill>
                            <a:srgbClr val="00000A"/>
                          </a:solidFill>
                          <a:effectLst/>
                          <a:latin typeface="Sylfaen" panose="010A0502050306030303" pitchFamily="18" charset="0"/>
                          <a:ea typeface="Times New Roman" panose="02020603050405020304" pitchFamily="18" charset="0"/>
                          <a:cs typeface="Times New Roman" panose="02020603050405020304" pitchFamily="18" charset="0"/>
                        </a:rPr>
                        <a:t> 50% / 60% </a:t>
                      </a:r>
                      <a:endParaRPr lang="ru-RU" sz="16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8255" marR="9525" marT="9525" marB="9525" anchor="ctr">
                    <a:lnL>
                      <a:noFill/>
                    </a:lnL>
                    <a:lnR>
                      <a:noFill/>
                    </a:lnR>
                    <a:lnT>
                      <a:noFill/>
                    </a:lnT>
                    <a:lnB>
                      <a:noFill/>
                    </a:lnB>
                  </a:tcPr>
                </a:tc>
                <a:extLst>
                  <a:ext uri="{0D108BD9-81ED-4DB2-BD59-A6C34878D82A}">
                    <a16:rowId xmlns:a16="http://schemas.microsoft.com/office/drawing/2014/main" xmlns="" val="594247561"/>
                  </a:ext>
                </a:extLst>
              </a:tr>
            </a:tbl>
          </a:graphicData>
        </a:graphic>
      </p:graphicFrame>
    </p:spTree>
    <p:extLst>
      <p:ext uri="{BB962C8B-B14F-4D97-AF65-F5344CB8AC3E}">
        <p14:creationId xmlns:p14="http://schemas.microsoft.com/office/powerpoint/2010/main" val="108934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922A98-DEB0-4659-90C2-CF5531605CBB}"/>
              </a:ext>
            </a:extLst>
          </p:cNvPr>
          <p:cNvSpPr>
            <a:spLocks noGrp="1"/>
          </p:cNvSpPr>
          <p:nvPr>
            <p:ph idx="1"/>
          </p:nvPr>
        </p:nvSpPr>
        <p:spPr>
          <a:xfrm>
            <a:off x="1603717" y="73855"/>
            <a:ext cx="10588283" cy="7044397"/>
          </a:xfrm>
        </p:spPr>
        <p:txBody>
          <a:bodyPr/>
          <a:lstStyle/>
          <a:p>
            <a:pPr marL="0" indent="0" algn="just">
              <a:buNone/>
            </a:pPr>
            <a:r>
              <a:rPr lang="ka-GE" dirty="0"/>
              <a:t>   საქართველოს ყველა კომერციულმა ბანკმა 2019 წლის პირველი კვარტლის ფინანსური შედეგები ეროვნულ ბანკს წარუდგინა. ქვეყანაში არსებული 15 ბანკიდან 10-ის მოგება შემცირებულია. ჯამურად საფინანსო სექტორის მოგებამ წლის პირველ კვარტალში 198,601,203 ლარი შეადგინა, რაც 2018 წელთან შედარებით 34,712,821 ლარით, ანუ 15%-ით ნაკლებია.</a:t>
            </a:r>
          </a:p>
          <a:p>
            <a:pPr marL="0" indent="0" algn="just">
              <a:buNone/>
            </a:pPr>
            <a:r>
              <a:rPr lang="ka-GE" b="1" dirty="0"/>
              <a:t>საქართველოს ყველაზე მაღალი მოგების მქონე ბანკების რეიტინგი</a:t>
            </a:r>
            <a:endParaRPr lang="ru-RU" b="1" dirty="0"/>
          </a:p>
        </p:txBody>
      </p:sp>
      <p:pic>
        <p:nvPicPr>
          <p:cNvPr id="5" name="Picture 4">
            <a:extLst>
              <a:ext uri="{FF2B5EF4-FFF2-40B4-BE49-F238E27FC236}">
                <a16:creationId xmlns:a16="http://schemas.microsoft.com/office/drawing/2014/main" xmlns="" id="{404F8903-1B8A-4053-98EB-7E50D031A8E6}"/>
              </a:ext>
            </a:extLst>
          </p:cNvPr>
          <p:cNvPicPr>
            <a:picLocks noChangeAspect="1"/>
          </p:cNvPicPr>
          <p:nvPr/>
        </p:nvPicPr>
        <p:blipFill>
          <a:blip r:embed="rId2"/>
          <a:stretch>
            <a:fillRect/>
          </a:stretch>
        </p:blipFill>
        <p:spPr>
          <a:xfrm>
            <a:off x="2963352" y="1811216"/>
            <a:ext cx="9228648" cy="4972929"/>
          </a:xfrm>
          <a:prstGeom prst="rect">
            <a:avLst/>
          </a:prstGeom>
        </p:spPr>
      </p:pic>
    </p:spTree>
    <p:extLst>
      <p:ext uri="{BB962C8B-B14F-4D97-AF65-F5344CB8AC3E}">
        <p14:creationId xmlns:p14="http://schemas.microsoft.com/office/powerpoint/2010/main" val="37869652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268</TotalTime>
  <Words>535</Words>
  <Application>Microsoft Office PowerPoint</Application>
  <PresentationFormat>Произвольный</PresentationFormat>
  <Paragraphs>109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Wisp</vt:lpstr>
      <vt:lpstr>Презентация PowerPoint</vt:lpstr>
      <vt:lpstr>ახალი რეგულაციები ფინანსურ სექტორში მომხმარებლების დასაცავად და მიღებული შედეგები</vt:lpstr>
      <vt:lpstr>Презентация PowerPoint</vt:lpstr>
      <vt:lpstr>სესხების ახალი რეგულაციები - მოსალოდნელი პროგნოზები</vt:lpstr>
      <vt:lpstr>Презентация PowerPoint</vt:lpstr>
      <vt:lpstr>Презентация PowerPoint</vt:lpstr>
      <vt:lpstr>ახალი რეგულაციები და გავლენა საბანკო სექტორზე</vt:lpstr>
      <vt:lpstr>Презентация PowerPoint</vt:lpstr>
      <vt:lpstr>Презентация PowerPoint</vt:lpstr>
      <vt:lpstr>     მთლიანი სესხების ყველაზე მეტი ნაწილი იპოთეკურ სესხს და ბიზნეს სესხებს ეთმობა. ეს მაჩვენებელი ბოლო წლის განმალობაში გაზრდილია ასევე სამომხმარებლო სესხის მაჩვენებელიც დიდია თუმცა ვერ აჭარბებს იპოთეკას და ბიზნეს სესხებს.</vt:lpstr>
      <vt:lpstr>დასკვნა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KI</dc:creator>
  <cp:lastModifiedBy>NIA</cp:lastModifiedBy>
  <cp:revision>36</cp:revision>
  <dcterms:created xsi:type="dcterms:W3CDTF">2019-07-12T17:52:44Z</dcterms:created>
  <dcterms:modified xsi:type="dcterms:W3CDTF">2019-07-22T06:24:34Z</dcterms:modified>
</cp:coreProperties>
</file>