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41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Desktop\&#4328;&#4317;&#4320;&#4308;&#4316;&#4304;&#4321;\&#4318;&#4320;&#4317;&#4324;&#4308;&#4321;&#4312;&#4323;&#4314;&#4312;%20&#4306;&#4304;&#4307;&#4304;&#4332;&#4309;&#4304;%20&#4304;&#4321;&#4304;&#4313;&#4312;&#4321;%20&#4315;&#4312;&#4334;&#4308;&#4307;&#4309;&#4312;&#43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s\Desktop\&#4328;&#4317;&#4320;&#4308;&#4316;&#4304;&#4321;\&#4318;&#4320;&#4317;&#4324;&#4308;&#4321;&#4312;&#4323;&#4314;&#4312;%20&#4306;&#4304;&#4307;&#4304;&#4332;&#4309;&#4304;%20&#4304;&#4321;&#4304;&#4313;&#4312;&#4321;%20&#4315;&#4312;&#4334;&#4308;&#4307;&#4309;&#4312;&#43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s\Desktop\&#4328;&#4317;&#4320;&#4308;&#4316;&#4304;&#4321;\&#4318;&#4320;&#4317;&#4324;&#4308;&#4321;&#4312;&#4323;&#4314;&#4312;%20&#4306;&#4304;&#4307;&#4304;&#4332;&#4309;&#4304;%20&#4304;&#4321;&#4304;&#4313;&#4312;&#4321;%20&#4315;&#4312;&#4334;&#4308;&#4307;&#4309;&#4312;&#43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cuments\Desktop\&#4328;&#4317;&#4320;&#4308;&#4316;&#4304;&#4321;\&#4318;&#4320;&#4317;&#4324;&#4308;&#4321;&#4312;&#4323;&#4314;&#4312;%20&#4306;&#4304;&#4307;&#4304;&#4332;&#4309;&#4304;%20&#4321;&#4322;&#4304;&#4319;&#4312;&#4321;%20(4%20&#4335;&#4306;&#4323;&#4324;&#4312;)%20&#4315;&#4312;&#4334;&#4308;&#4307;&#4309;&#4312;&#43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cuments\Desktop\&#4328;&#4317;&#4320;&#4308;&#4316;&#4304;&#4321;\&#4318;&#4320;&#4317;&#4324;&#4308;&#4321;&#4312;&#4323;&#4314;&#4312;%20&#4306;&#4304;&#4307;&#4304;&#4332;&#4309;&#4304;%20&#4321;&#4322;&#4304;&#4319;&#4312;&#4321;%20(4%20&#4335;&#4306;&#4323;&#4324;&#4312;)%20&#4315;&#4312;&#4334;&#4308;&#4307;&#4309;&#4312;&#43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ocuments\Desktop\&#4328;&#4317;&#4320;&#4308;&#4316;&#4304;&#4321;\&#4318;&#4320;&#4317;&#4324;&#4308;&#4321;&#4312;&#4323;&#4314;&#4312;%20&#4306;&#4304;&#4307;&#4304;&#4332;&#4309;&#4304;%20&#4321;&#4322;&#4304;&#4319;&#4312;&#4321;%20(4%20&#4335;&#4306;&#4323;&#4324;&#4312;)%20&#4315;&#4312;&#4334;&#4308;&#4307;&#4309;&#4312;&#43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lang="ru-RU" sz="1200"/>
            </a:pPr>
            <a:r>
              <a:rPr lang="ka-GE" sz="1200"/>
              <a:t>ემოციური გამოფიტვა</a:t>
            </a:r>
            <a:endParaRPr lang="ru-RU" sz="1200"/>
          </a:p>
        </c:rich>
      </c:tx>
      <c:layout>
        <c:manualLayout>
          <c:xMode val="edge"/>
          <c:yMode val="edge"/>
          <c:x val="0.36709449293521923"/>
          <c:y val="1.8518518518518563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Sheet1!$C$160</c:f>
              <c:strCache>
                <c:ptCount val="1"/>
                <c:pt idx="0">
                  <c:v>23-30 წელი</c:v>
                </c:pt>
              </c:strCache>
            </c:strRef>
          </c:tx>
          <c:invertIfNegative val="0"/>
          <c:dLbls>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Sheet1!$B$161:$B$163</c:f>
              <c:strCache>
                <c:ptCount val="3"/>
                <c:pt idx="0">
                  <c:v>დაბალი დონე</c:v>
                </c:pt>
                <c:pt idx="1">
                  <c:v>საშუალო დონე</c:v>
                </c:pt>
                <c:pt idx="2">
                  <c:v>მაღალი დონე</c:v>
                </c:pt>
              </c:strCache>
            </c:strRef>
          </c:cat>
          <c:val>
            <c:numRef>
              <c:f>Sheet1!$C$161:$C$163</c:f>
              <c:numCache>
                <c:formatCode>###0%</c:formatCode>
                <c:ptCount val="3"/>
                <c:pt idx="0">
                  <c:v>0.18000000000000016</c:v>
                </c:pt>
                <c:pt idx="1">
                  <c:v>0.36000000000000032</c:v>
                </c:pt>
                <c:pt idx="2">
                  <c:v>0.46</c:v>
                </c:pt>
              </c:numCache>
            </c:numRef>
          </c:val>
        </c:ser>
        <c:ser>
          <c:idx val="1"/>
          <c:order val="1"/>
          <c:tx>
            <c:strRef>
              <c:f>Sheet1!$D$160</c:f>
              <c:strCache>
                <c:ptCount val="1"/>
                <c:pt idx="0">
                  <c:v>31-40 წელი</c:v>
                </c:pt>
              </c:strCache>
            </c:strRef>
          </c:tx>
          <c:invertIfNegative val="0"/>
          <c:dLbls>
            <c:dLbl>
              <c:idx val="1"/>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33333333333336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Sheet1!$B$161:$B$163</c:f>
              <c:strCache>
                <c:ptCount val="3"/>
                <c:pt idx="0">
                  <c:v>დაბალი დონე</c:v>
                </c:pt>
                <c:pt idx="1">
                  <c:v>საშუალო დონე</c:v>
                </c:pt>
                <c:pt idx="2">
                  <c:v>მაღალი დონე</c:v>
                </c:pt>
              </c:strCache>
            </c:strRef>
          </c:cat>
          <c:val>
            <c:numRef>
              <c:f>Sheet1!$D$161:$D$163</c:f>
              <c:numCache>
                <c:formatCode>###0%</c:formatCode>
                <c:ptCount val="3"/>
                <c:pt idx="0">
                  <c:v>0.12000000000000002</c:v>
                </c:pt>
                <c:pt idx="1">
                  <c:v>0.56000000000000005</c:v>
                </c:pt>
                <c:pt idx="2">
                  <c:v>0.3200000000000004</c:v>
                </c:pt>
              </c:numCache>
            </c:numRef>
          </c:val>
        </c:ser>
        <c:ser>
          <c:idx val="2"/>
          <c:order val="2"/>
          <c:tx>
            <c:strRef>
              <c:f>Sheet1!$E$160</c:f>
              <c:strCache>
                <c:ptCount val="1"/>
                <c:pt idx="0">
                  <c:v>41-50 წელი</c:v>
                </c:pt>
              </c:strCache>
            </c:strRef>
          </c:tx>
          <c:invertIfNegative val="0"/>
          <c:dLbls>
            <c:dLbl>
              <c:idx val="1"/>
              <c:layout>
                <c:manualLayout>
                  <c:x val="1.2362030905077205E-2"/>
                  <c:y val="-1.45454545454545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222894604135152E-2"/>
                  <c:y val="-2.909090909090909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Sheet1!$B$161:$B$163</c:f>
              <c:strCache>
                <c:ptCount val="3"/>
                <c:pt idx="0">
                  <c:v>დაბალი დონე</c:v>
                </c:pt>
                <c:pt idx="1">
                  <c:v>საშუალო დონე</c:v>
                </c:pt>
                <c:pt idx="2">
                  <c:v>მაღალი დონე</c:v>
                </c:pt>
              </c:strCache>
            </c:strRef>
          </c:cat>
          <c:val>
            <c:numRef>
              <c:f>Sheet1!$E$161:$E$163</c:f>
              <c:numCache>
                <c:formatCode>###0%</c:formatCode>
                <c:ptCount val="3"/>
                <c:pt idx="0">
                  <c:v>0.14000000000000001</c:v>
                </c:pt>
                <c:pt idx="1">
                  <c:v>0.54</c:v>
                </c:pt>
                <c:pt idx="2">
                  <c:v>0.3200000000000004</c:v>
                </c:pt>
              </c:numCache>
            </c:numRef>
          </c:val>
        </c:ser>
        <c:ser>
          <c:idx val="3"/>
          <c:order val="3"/>
          <c:tx>
            <c:strRef>
              <c:f>Sheet1!$F$160</c:f>
              <c:strCache>
                <c:ptCount val="1"/>
                <c:pt idx="0">
                  <c:v>51 წელი და მეტი</c:v>
                </c:pt>
              </c:strCache>
            </c:strRef>
          </c:tx>
          <c:invertIfNegative val="0"/>
          <c:dLbls>
            <c:dLbl>
              <c:idx val="1"/>
              <c:layout>
                <c:manualLayout>
                  <c:x val="1.0596026490066225E-2"/>
                  <c:y val="-2.90909090909090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894039735099341E-2"/>
                  <c:y val="-1.454545454545454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Sheet1!$B$161:$B$163</c:f>
              <c:strCache>
                <c:ptCount val="3"/>
                <c:pt idx="0">
                  <c:v>დაბალი დონე</c:v>
                </c:pt>
                <c:pt idx="1">
                  <c:v>საშუალო დონე</c:v>
                </c:pt>
                <c:pt idx="2">
                  <c:v>მაღალი დონე</c:v>
                </c:pt>
              </c:strCache>
            </c:strRef>
          </c:cat>
          <c:val>
            <c:numRef>
              <c:f>Sheet1!$F$161:$F$163</c:f>
              <c:numCache>
                <c:formatCode>###0%</c:formatCode>
                <c:ptCount val="3"/>
                <c:pt idx="0">
                  <c:v>0.22000000000000006</c:v>
                </c:pt>
                <c:pt idx="1">
                  <c:v>0.54</c:v>
                </c:pt>
                <c:pt idx="2">
                  <c:v>0.24000000000000016</c:v>
                </c:pt>
              </c:numCache>
            </c:numRef>
          </c:val>
        </c:ser>
        <c:dLbls>
          <c:showLegendKey val="0"/>
          <c:showVal val="0"/>
          <c:showCatName val="0"/>
          <c:showSerName val="0"/>
          <c:showPercent val="0"/>
          <c:showBubbleSize val="0"/>
        </c:dLbls>
        <c:gapWidth val="150"/>
        <c:shape val="cylinder"/>
        <c:axId val="289493872"/>
        <c:axId val="289494656"/>
        <c:axId val="0"/>
      </c:bar3DChart>
      <c:catAx>
        <c:axId val="289493872"/>
        <c:scaling>
          <c:orientation val="minMax"/>
        </c:scaling>
        <c:delete val="0"/>
        <c:axPos val="b"/>
        <c:numFmt formatCode="General" sourceLinked="0"/>
        <c:majorTickMark val="out"/>
        <c:minorTickMark val="none"/>
        <c:tickLblPos val="nextTo"/>
        <c:txPr>
          <a:bodyPr/>
          <a:lstStyle/>
          <a:p>
            <a:pPr>
              <a:defRPr lang="ru-RU"/>
            </a:pPr>
            <a:endParaRPr lang="ka-GE"/>
          </a:p>
        </c:txPr>
        <c:crossAx val="289494656"/>
        <c:crosses val="autoZero"/>
        <c:auto val="1"/>
        <c:lblAlgn val="ctr"/>
        <c:lblOffset val="100"/>
        <c:noMultiLvlLbl val="0"/>
      </c:catAx>
      <c:valAx>
        <c:axId val="289494656"/>
        <c:scaling>
          <c:orientation val="minMax"/>
        </c:scaling>
        <c:delete val="1"/>
        <c:axPos val="l"/>
        <c:majorGridlines/>
        <c:numFmt formatCode="###0%" sourceLinked="1"/>
        <c:majorTickMark val="out"/>
        <c:minorTickMark val="none"/>
        <c:tickLblPos val="nextTo"/>
        <c:crossAx val="289493872"/>
        <c:crosses val="autoZero"/>
        <c:crossBetween val="between"/>
      </c:valAx>
    </c:plotArea>
    <c:legend>
      <c:legendPos val="t"/>
      <c:layout/>
      <c:overlay val="0"/>
      <c:txPr>
        <a:bodyPr/>
        <a:lstStyle/>
        <a:p>
          <a:pPr>
            <a:defRPr lang="ru-RU"/>
          </a:pPr>
          <a:endParaRPr lang="ka-G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lang="ru-RU" sz="1200"/>
            </a:pPr>
            <a:r>
              <a:rPr lang="ka-GE" sz="1200"/>
              <a:t>დეპერსონალიზაცია</a:t>
            </a:r>
            <a:endParaRPr lang="ru-RU" sz="1200"/>
          </a:p>
        </c:rich>
      </c:tx>
      <c:layout>
        <c:manualLayout>
          <c:xMode val="edge"/>
          <c:yMode val="edge"/>
          <c:x val="0.36532846639203387"/>
          <c:y val="1.85185397279885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Sheet1!$C$164</c:f>
              <c:strCache>
                <c:ptCount val="1"/>
                <c:pt idx="0">
                  <c:v>23-30 წელი</c:v>
                </c:pt>
              </c:strCache>
            </c:strRef>
          </c:tx>
          <c:invertIfNegative val="0"/>
          <c:dLbls>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Sheet1!$B$165:$B$167</c:f>
              <c:strCache>
                <c:ptCount val="3"/>
                <c:pt idx="0">
                  <c:v>დაბალი დონე</c:v>
                </c:pt>
                <c:pt idx="1">
                  <c:v>საშუალო დონე</c:v>
                </c:pt>
                <c:pt idx="2">
                  <c:v>მაღალი დონე</c:v>
                </c:pt>
              </c:strCache>
            </c:strRef>
          </c:cat>
          <c:val>
            <c:numRef>
              <c:f>Sheet1!$C$165:$C$167</c:f>
              <c:numCache>
                <c:formatCode>###0%</c:formatCode>
                <c:ptCount val="3"/>
                <c:pt idx="0">
                  <c:v>4.0000000000000022E-2</c:v>
                </c:pt>
                <c:pt idx="1">
                  <c:v>0.36000000000000032</c:v>
                </c:pt>
                <c:pt idx="2">
                  <c:v>0.60000000000000064</c:v>
                </c:pt>
              </c:numCache>
            </c:numRef>
          </c:val>
        </c:ser>
        <c:ser>
          <c:idx val="1"/>
          <c:order val="1"/>
          <c:tx>
            <c:strRef>
              <c:f>Sheet1!$D$164</c:f>
              <c:strCache>
                <c:ptCount val="1"/>
                <c:pt idx="0">
                  <c:v>31-40 წელი</c:v>
                </c:pt>
              </c:strCache>
            </c:strRef>
          </c:tx>
          <c:invertIfNegative val="0"/>
          <c:dLbls>
            <c:dLbl>
              <c:idx val="1"/>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141349880933757E-2"/>
                  <c:y val="-1.454583631591510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Sheet1!$B$165:$B$167</c:f>
              <c:strCache>
                <c:ptCount val="3"/>
                <c:pt idx="0">
                  <c:v>დაბალი დონე</c:v>
                </c:pt>
                <c:pt idx="1">
                  <c:v>საშუალო დონე</c:v>
                </c:pt>
                <c:pt idx="2">
                  <c:v>მაღალი დონე</c:v>
                </c:pt>
              </c:strCache>
            </c:strRef>
          </c:cat>
          <c:val>
            <c:numRef>
              <c:f>Sheet1!$D$165:$D$167</c:f>
              <c:numCache>
                <c:formatCode>###0%</c:formatCode>
                <c:ptCount val="3"/>
                <c:pt idx="0">
                  <c:v>6.0000000000000032E-2</c:v>
                </c:pt>
                <c:pt idx="1">
                  <c:v>0.46</c:v>
                </c:pt>
                <c:pt idx="2">
                  <c:v>0.48000000000000032</c:v>
                </c:pt>
              </c:numCache>
            </c:numRef>
          </c:val>
        </c:ser>
        <c:ser>
          <c:idx val="2"/>
          <c:order val="2"/>
          <c:tx>
            <c:strRef>
              <c:f>Sheet1!$E$164</c:f>
              <c:strCache>
                <c:ptCount val="1"/>
                <c:pt idx="0">
                  <c:v>41-50 წელი</c:v>
                </c:pt>
              </c:strCache>
            </c:strRef>
          </c:tx>
          <c:invertIfNegative val="0"/>
          <c:dLbls>
            <c:dLbl>
              <c:idx val="1"/>
              <c:layout>
                <c:manualLayout>
                  <c:x val="1.23620309050772E-2"/>
                  <c:y val="-1.454545454545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222894604135152E-2"/>
                  <c:y val="-2.909090909090909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Sheet1!$B$165:$B$167</c:f>
              <c:strCache>
                <c:ptCount val="3"/>
                <c:pt idx="0">
                  <c:v>დაბალი დონე</c:v>
                </c:pt>
                <c:pt idx="1">
                  <c:v>საშუალო დონე</c:v>
                </c:pt>
                <c:pt idx="2">
                  <c:v>მაღალი დონე</c:v>
                </c:pt>
              </c:strCache>
            </c:strRef>
          </c:cat>
          <c:val>
            <c:numRef>
              <c:f>Sheet1!$E$165:$E$167</c:f>
              <c:numCache>
                <c:formatCode>###0%</c:formatCode>
                <c:ptCount val="3"/>
                <c:pt idx="0">
                  <c:v>0.1</c:v>
                </c:pt>
                <c:pt idx="1">
                  <c:v>0.38000000000000039</c:v>
                </c:pt>
                <c:pt idx="2">
                  <c:v>0.52</c:v>
                </c:pt>
              </c:numCache>
            </c:numRef>
          </c:val>
        </c:ser>
        <c:ser>
          <c:idx val="3"/>
          <c:order val="3"/>
          <c:tx>
            <c:strRef>
              <c:f>Sheet1!$F$164</c:f>
              <c:strCache>
                <c:ptCount val="1"/>
                <c:pt idx="0">
                  <c:v>51 წელი და მეტი</c:v>
                </c:pt>
              </c:strCache>
            </c:strRef>
          </c:tx>
          <c:invertIfNegative val="0"/>
          <c:dLbls>
            <c:dLbl>
              <c:idx val="1"/>
              <c:layout>
                <c:manualLayout>
                  <c:x val="1.0596026490066225E-2"/>
                  <c:y val="-2.90909090909090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894039735099341E-2"/>
                  <c:y val="-1.454545454545454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Sheet1!$B$165:$B$167</c:f>
              <c:strCache>
                <c:ptCount val="3"/>
                <c:pt idx="0">
                  <c:v>დაბალი დონე</c:v>
                </c:pt>
                <c:pt idx="1">
                  <c:v>საშუალო დონე</c:v>
                </c:pt>
                <c:pt idx="2">
                  <c:v>მაღალი დონე</c:v>
                </c:pt>
              </c:strCache>
            </c:strRef>
          </c:cat>
          <c:val>
            <c:numRef>
              <c:f>Sheet1!$F$165:$F$167</c:f>
              <c:numCache>
                <c:formatCode>###0%</c:formatCode>
                <c:ptCount val="3"/>
                <c:pt idx="0">
                  <c:v>4.0000000000000022E-2</c:v>
                </c:pt>
                <c:pt idx="1">
                  <c:v>0.48000000000000032</c:v>
                </c:pt>
                <c:pt idx="2">
                  <c:v>0.48000000000000032</c:v>
                </c:pt>
              </c:numCache>
            </c:numRef>
          </c:val>
        </c:ser>
        <c:dLbls>
          <c:showLegendKey val="0"/>
          <c:showVal val="0"/>
          <c:showCatName val="0"/>
          <c:showSerName val="0"/>
          <c:showPercent val="0"/>
          <c:showBubbleSize val="0"/>
        </c:dLbls>
        <c:gapWidth val="150"/>
        <c:shape val="cylinder"/>
        <c:axId val="289491520"/>
        <c:axId val="347076376"/>
        <c:axId val="0"/>
      </c:bar3DChart>
      <c:catAx>
        <c:axId val="289491520"/>
        <c:scaling>
          <c:orientation val="minMax"/>
        </c:scaling>
        <c:delete val="0"/>
        <c:axPos val="b"/>
        <c:numFmt formatCode="General" sourceLinked="0"/>
        <c:majorTickMark val="out"/>
        <c:minorTickMark val="none"/>
        <c:tickLblPos val="nextTo"/>
        <c:txPr>
          <a:bodyPr/>
          <a:lstStyle/>
          <a:p>
            <a:pPr>
              <a:defRPr lang="ru-RU"/>
            </a:pPr>
            <a:endParaRPr lang="ka-GE"/>
          </a:p>
        </c:txPr>
        <c:crossAx val="347076376"/>
        <c:crosses val="autoZero"/>
        <c:auto val="1"/>
        <c:lblAlgn val="ctr"/>
        <c:lblOffset val="100"/>
        <c:noMultiLvlLbl val="0"/>
      </c:catAx>
      <c:valAx>
        <c:axId val="347076376"/>
        <c:scaling>
          <c:orientation val="minMax"/>
        </c:scaling>
        <c:delete val="1"/>
        <c:axPos val="l"/>
        <c:majorGridlines/>
        <c:numFmt formatCode="###0%" sourceLinked="1"/>
        <c:majorTickMark val="out"/>
        <c:minorTickMark val="none"/>
        <c:tickLblPos val="nextTo"/>
        <c:crossAx val="289491520"/>
        <c:crosses val="autoZero"/>
        <c:crossBetween val="between"/>
      </c:valAx>
    </c:plotArea>
    <c:legend>
      <c:legendPos val="t"/>
      <c:layout/>
      <c:overlay val="0"/>
      <c:txPr>
        <a:bodyPr/>
        <a:lstStyle/>
        <a:p>
          <a:pPr>
            <a:defRPr lang="ru-RU"/>
          </a:pPr>
          <a:endParaRPr lang="ka-GE"/>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lang="ru-RU" sz="1200"/>
            </a:pPr>
            <a:r>
              <a:rPr lang="ka-GE" sz="1200"/>
              <a:t>პროფესიონალიზმის რედუქცია</a:t>
            </a:r>
            <a:endParaRPr lang="ru-RU" sz="1200"/>
          </a:p>
        </c:rich>
      </c:tx>
      <c:layout>
        <c:manualLayout>
          <c:xMode val="edge"/>
          <c:yMode val="edge"/>
          <c:x val="0.36532846639203387"/>
          <c:y val="1.85185397279885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Sheet1!$C$168</c:f>
              <c:strCache>
                <c:ptCount val="1"/>
                <c:pt idx="0">
                  <c:v>23-30 წელი</c:v>
                </c:pt>
              </c:strCache>
            </c:strRef>
          </c:tx>
          <c:invertIfNegative val="0"/>
          <c:dLbls>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Sheet1!$B$169:$B$171</c:f>
              <c:strCache>
                <c:ptCount val="3"/>
                <c:pt idx="0">
                  <c:v>დაბალი დონე</c:v>
                </c:pt>
                <c:pt idx="1">
                  <c:v>საშუალო დონე</c:v>
                </c:pt>
                <c:pt idx="2">
                  <c:v>მაღალი დონე</c:v>
                </c:pt>
              </c:strCache>
            </c:strRef>
          </c:cat>
          <c:val>
            <c:numRef>
              <c:f>Sheet1!$C$169:$C$171</c:f>
              <c:numCache>
                <c:formatCode>###0%</c:formatCode>
                <c:ptCount val="3"/>
                <c:pt idx="0">
                  <c:v>0.54</c:v>
                </c:pt>
                <c:pt idx="1">
                  <c:v>0.4</c:v>
                </c:pt>
                <c:pt idx="2">
                  <c:v>6.0000000000000032E-2</c:v>
                </c:pt>
              </c:numCache>
            </c:numRef>
          </c:val>
        </c:ser>
        <c:ser>
          <c:idx val="1"/>
          <c:order val="1"/>
          <c:tx>
            <c:strRef>
              <c:f>Sheet1!$D$168</c:f>
              <c:strCache>
                <c:ptCount val="1"/>
                <c:pt idx="0">
                  <c:v>31-40 წელი</c:v>
                </c:pt>
              </c:strCache>
            </c:strRef>
          </c:tx>
          <c:invertIfNegative val="0"/>
          <c:dLbls>
            <c:dLbl>
              <c:idx val="1"/>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141349880933757E-2"/>
                  <c:y val="-1.454583631591510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Sheet1!$B$169:$B$171</c:f>
              <c:strCache>
                <c:ptCount val="3"/>
                <c:pt idx="0">
                  <c:v>დაბალი დონე</c:v>
                </c:pt>
                <c:pt idx="1">
                  <c:v>საშუალო დონე</c:v>
                </c:pt>
                <c:pt idx="2">
                  <c:v>მაღალი დონე</c:v>
                </c:pt>
              </c:strCache>
            </c:strRef>
          </c:cat>
          <c:val>
            <c:numRef>
              <c:f>Sheet1!$D$169:$D$171</c:f>
              <c:numCache>
                <c:formatCode>###0%</c:formatCode>
                <c:ptCount val="3"/>
                <c:pt idx="0">
                  <c:v>0.5</c:v>
                </c:pt>
                <c:pt idx="1">
                  <c:v>0.34</c:v>
                </c:pt>
                <c:pt idx="2">
                  <c:v>0.16</c:v>
                </c:pt>
              </c:numCache>
            </c:numRef>
          </c:val>
        </c:ser>
        <c:ser>
          <c:idx val="2"/>
          <c:order val="2"/>
          <c:tx>
            <c:strRef>
              <c:f>Sheet1!$E$168</c:f>
              <c:strCache>
                <c:ptCount val="1"/>
                <c:pt idx="0">
                  <c:v>41-50 წელი</c:v>
                </c:pt>
              </c:strCache>
            </c:strRef>
          </c:tx>
          <c:invertIfNegative val="0"/>
          <c:dLbls>
            <c:dLbl>
              <c:idx val="1"/>
              <c:layout>
                <c:manualLayout>
                  <c:x val="1.23620309050772E-2"/>
                  <c:y val="-1.454545454545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222894604135152E-2"/>
                  <c:y val="-2.909090909090909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Sheet1!$B$169:$B$171</c:f>
              <c:strCache>
                <c:ptCount val="3"/>
                <c:pt idx="0">
                  <c:v>დაბალი დონე</c:v>
                </c:pt>
                <c:pt idx="1">
                  <c:v>საშუალო დონე</c:v>
                </c:pt>
                <c:pt idx="2">
                  <c:v>მაღალი დონე</c:v>
                </c:pt>
              </c:strCache>
            </c:strRef>
          </c:cat>
          <c:val>
            <c:numRef>
              <c:f>Sheet1!$E$169:$E$171</c:f>
              <c:numCache>
                <c:formatCode>###0%</c:formatCode>
                <c:ptCount val="3"/>
                <c:pt idx="0">
                  <c:v>0.52</c:v>
                </c:pt>
                <c:pt idx="1">
                  <c:v>0.34</c:v>
                </c:pt>
                <c:pt idx="2">
                  <c:v>0.14000000000000001</c:v>
                </c:pt>
              </c:numCache>
            </c:numRef>
          </c:val>
        </c:ser>
        <c:ser>
          <c:idx val="3"/>
          <c:order val="3"/>
          <c:tx>
            <c:strRef>
              <c:f>Sheet1!$F$168</c:f>
              <c:strCache>
                <c:ptCount val="1"/>
                <c:pt idx="0">
                  <c:v>51 წელი და მეტი</c:v>
                </c:pt>
              </c:strCache>
            </c:strRef>
          </c:tx>
          <c:invertIfNegative val="0"/>
          <c:dLbls>
            <c:dLbl>
              <c:idx val="1"/>
              <c:layout>
                <c:manualLayout>
                  <c:x val="1.0596026490066225E-2"/>
                  <c:y val="-2.90909090909090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894039735099341E-2"/>
                  <c:y val="-1.454545454545454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Sheet1!$B$169:$B$171</c:f>
              <c:strCache>
                <c:ptCount val="3"/>
                <c:pt idx="0">
                  <c:v>დაბალი დონე</c:v>
                </c:pt>
                <c:pt idx="1">
                  <c:v>საშუალო დონე</c:v>
                </c:pt>
                <c:pt idx="2">
                  <c:v>მაღალი დონე</c:v>
                </c:pt>
              </c:strCache>
            </c:strRef>
          </c:cat>
          <c:val>
            <c:numRef>
              <c:f>Sheet1!$F$169:$F$171</c:f>
              <c:numCache>
                <c:formatCode>###0%</c:formatCode>
                <c:ptCount val="3"/>
                <c:pt idx="0">
                  <c:v>0.54</c:v>
                </c:pt>
                <c:pt idx="1">
                  <c:v>0.36000000000000032</c:v>
                </c:pt>
                <c:pt idx="2">
                  <c:v>0.1</c:v>
                </c:pt>
              </c:numCache>
            </c:numRef>
          </c:val>
        </c:ser>
        <c:dLbls>
          <c:showLegendKey val="0"/>
          <c:showVal val="0"/>
          <c:showCatName val="0"/>
          <c:showSerName val="0"/>
          <c:showPercent val="0"/>
          <c:showBubbleSize val="0"/>
        </c:dLbls>
        <c:gapWidth val="150"/>
        <c:shape val="cylinder"/>
        <c:axId val="347077160"/>
        <c:axId val="347077552"/>
        <c:axId val="0"/>
      </c:bar3DChart>
      <c:catAx>
        <c:axId val="347077160"/>
        <c:scaling>
          <c:orientation val="minMax"/>
        </c:scaling>
        <c:delete val="0"/>
        <c:axPos val="b"/>
        <c:numFmt formatCode="General" sourceLinked="0"/>
        <c:majorTickMark val="out"/>
        <c:minorTickMark val="none"/>
        <c:tickLblPos val="nextTo"/>
        <c:txPr>
          <a:bodyPr/>
          <a:lstStyle/>
          <a:p>
            <a:pPr>
              <a:defRPr lang="ru-RU"/>
            </a:pPr>
            <a:endParaRPr lang="ka-GE"/>
          </a:p>
        </c:txPr>
        <c:crossAx val="347077552"/>
        <c:crosses val="autoZero"/>
        <c:auto val="1"/>
        <c:lblAlgn val="ctr"/>
        <c:lblOffset val="100"/>
        <c:noMultiLvlLbl val="0"/>
      </c:catAx>
      <c:valAx>
        <c:axId val="347077552"/>
        <c:scaling>
          <c:orientation val="minMax"/>
        </c:scaling>
        <c:delete val="1"/>
        <c:axPos val="l"/>
        <c:majorGridlines/>
        <c:numFmt formatCode="###0%" sourceLinked="1"/>
        <c:majorTickMark val="out"/>
        <c:minorTickMark val="none"/>
        <c:tickLblPos val="nextTo"/>
        <c:crossAx val="347077160"/>
        <c:crosses val="autoZero"/>
        <c:crossBetween val="between"/>
      </c:valAx>
    </c:plotArea>
    <c:legend>
      <c:legendPos val="t"/>
      <c:layout/>
      <c:overlay val="0"/>
      <c:txPr>
        <a:bodyPr/>
        <a:lstStyle/>
        <a:p>
          <a:pPr>
            <a:defRPr lang="ru-RU"/>
          </a:pPr>
          <a:endParaRPr lang="ka-GE"/>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lang="ru-RU" sz="1200"/>
            </a:pPr>
            <a:r>
              <a:rPr lang="ka-GE" sz="1200"/>
              <a:t>ემოციური გამოფიტვა</a:t>
            </a:r>
            <a:endParaRPr lang="ru-RU" sz="1200"/>
          </a:p>
        </c:rich>
      </c:tx>
      <c:layout>
        <c:manualLayout>
          <c:xMode val="edge"/>
          <c:yMode val="edge"/>
          <c:x val="0.36709449293521912"/>
          <c:y val="1.8518518518518552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Sheet1!$C$114</c:f>
              <c:strCache>
                <c:ptCount val="1"/>
                <c:pt idx="0">
                  <c:v>1-10 წელი</c:v>
                </c:pt>
              </c:strCache>
            </c:strRef>
          </c:tx>
          <c:invertIfNegative val="0"/>
          <c:dLbls>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Sheet1!$B$115:$B$117</c:f>
              <c:strCache>
                <c:ptCount val="3"/>
                <c:pt idx="0">
                  <c:v>დაბალი დონე</c:v>
                </c:pt>
                <c:pt idx="1">
                  <c:v>საშუალო დონე</c:v>
                </c:pt>
                <c:pt idx="2">
                  <c:v>მაღალი დონე</c:v>
                </c:pt>
              </c:strCache>
            </c:strRef>
          </c:cat>
          <c:val>
            <c:numRef>
              <c:f>Sheet1!$C$115:$C$117</c:f>
              <c:numCache>
                <c:formatCode>###0%</c:formatCode>
                <c:ptCount val="3"/>
                <c:pt idx="0">
                  <c:v>0.1866666666666667</c:v>
                </c:pt>
                <c:pt idx="1">
                  <c:v>0.42666666666666714</c:v>
                </c:pt>
                <c:pt idx="2">
                  <c:v>0.38666666666666727</c:v>
                </c:pt>
              </c:numCache>
            </c:numRef>
          </c:val>
        </c:ser>
        <c:ser>
          <c:idx val="1"/>
          <c:order val="1"/>
          <c:tx>
            <c:strRef>
              <c:f>Sheet1!$D$114</c:f>
              <c:strCache>
                <c:ptCount val="1"/>
                <c:pt idx="0">
                  <c:v>11-15 წელი</c:v>
                </c:pt>
              </c:strCache>
            </c:strRef>
          </c:tx>
          <c:invertIfNegative val="0"/>
          <c:dLbls>
            <c:dLbl>
              <c:idx val="1"/>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33333333333334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Sheet1!$B$115:$B$117</c:f>
              <c:strCache>
                <c:ptCount val="3"/>
                <c:pt idx="0">
                  <c:v>დაბალი დონე</c:v>
                </c:pt>
                <c:pt idx="1">
                  <c:v>საშუალო დონე</c:v>
                </c:pt>
                <c:pt idx="2">
                  <c:v>მაღალი დონე</c:v>
                </c:pt>
              </c:strCache>
            </c:strRef>
          </c:cat>
          <c:val>
            <c:numRef>
              <c:f>Sheet1!$D$115:$D$117</c:f>
              <c:numCache>
                <c:formatCode>###0%</c:formatCode>
                <c:ptCount val="3"/>
                <c:pt idx="0">
                  <c:v>3.5714285714285712E-2</c:v>
                </c:pt>
                <c:pt idx="1">
                  <c:v>0.6428571428571429</c:v>
                </c:pt>
                <c:pt idx="2">
                  <c:v>0.32142857142857217</c:v>
                </c:pt>
              </c:numCache>
            </c:numRef>
          </c:val>
        </c:ser>
        <c:ser>
          <c:idx val="2"/>
          <c:order val="2"/>
          <c:tx>
            <c:strRef>
              <c:f>Sheet1!$E$114</c:f>
              <c:strCache>
                <c:ptCount val="1"/>
                <c:pt idx="0">
                  <c:v>16-20 წელი</c:v>
                </c:pt>
              </c:strCache>
            </c:strRef>
          </c:tx>
          <c:invertIfNegative val="0"/>
          <c:dLbls>
            <c:dLbl>
              <c:idx val="1"/>
              <c:layout>
                <c:manualLayout>
                  <c:x val="1.23620309050772E-2"/>
                  <c:y val="-1.454545454545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222894604135152E-2"/>
                  <c:y val="-2.909090909090909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Sheet1!$B$115:$B$117</c:f>
              <c:strCache>
                <c:ptCount val="3"/>
                <c:pt idx="0">
                  <c:v>დაბალი დონე</c:v>
                </c:pt>
                <c:pt idx="1">
                  <c:v>საშუალო დონე</c:v>
                </c:pt>
                <c:pt idx="2">
                  <c:v>მაღალი დონე</c:v>
                </c:pt>
              </c:strCache>
            </c:strRef>
          </c:cat>
          <c:val>
            <c:numRef>
              <c:f>Sheet1!$E$115:$E$117</c:f>
              <c:numCache>
                <c:formatCode>###0%</c:formatCode>
                <c:ptCount val="3"/>
                <c:pt idx="0">
                  <c:v>0.14285714285714307</c:v>
                </c:pt>
                <c:pt idx="1">
                  <c:v>0.53571428571428559</c:v>
                </c:pt>
                <c:pt idx="2">
                  <c:v>0.32142857142857217</c:v>
                </c:pt>
              </c:numCache>
            </c:numRef>
          </c:val>
        </c:ser>
        <c:ser>
          <c:idx val="3"/>
          <c:order val="3"/>
          <c:tx>
            <c:strRef>
              <c:f>Sheet1!$F$114</c:f>
              <c:strCache>
                <c:ptCount val="1"/>
                <c:pt idx="0">
                  <c:v>21 წელი და მეტი</c:v>
                </c:pt>
              </c:strCache>
            </c:strRef>
          </c:tx>
          <c:invertIfNegative val="0"/>
          <c:dLbls>
            <c:dLbl>
              <c:idx val="1"/>
              <c:layout>
                <c:manualLayout>
                  <c:x val="1.0596026490066225E-2"/>
                  <c:y val="-2.90909090909090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894039735099341E-2"/>
                  <c:y val="-1.454545454545454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Sheet1!$B$115:$B$117</c:f>
              <c:strCache>
                <c:ptCount val="3"/>
                <c:pt idx="0">
                  <c:v>დაბალი დონე</c:v>
                </c:pt>
                <c:pt idx="1">
                  <c:v>საშუალო დონე</c:v>
                </c:pt>
                <c:pt idx="2">
                  <c:v>მაღალი დონე</c:v>
                </c:pt>
              </c:strCache>
            </c:strRef>
          </c:cat>
          <c:val>
            <c:numRef>
              <c:f>Sheet1!$F$115:$F$117</c:f>
              <c:numCache>
                <c:formatCode>###0%</c:formatCode>
                <c:ptCount val="3"/>
                <c:pt idx="0">
                  <c:v>0.20289855072463769</c:v>
                </c:pt>
                <c:pt idx="1">
                  <c:v>0.50724637681159424</c:v>
                </c:pt>
                <c:pt idx="2">
                  <c:v>0.28985507246376818</c:v>
                </c:pt>
              </c:numCache>
            </c:numRef>
          </c:val>
        </c:ser>
        <c:dLbls>
          <c:showLegendKey val="0"/>
          <c:showVal val="0"/>
          <c:showCatName val="0"/>
          <c:showSerName val="0"/>
          <c:showPercent val="0"/>
          <c:showBubbleSize val="0"/>
        </c:dLbls>
        <c:gapWidth val="150"/>
        <c:shape val="cylinder"/>
        <c:axId val="347074416"/>
        <c:axId val="347076768"/>
        <c:axId val="0"/>
      </c:bar3DChart>
      <c:catAx>
        <c:axId val="347074416"/>
        <c:scaling>
          <c:orientation val="minMax"/>
        </c:scaling>
        <c:delete val="0"/>
        <c:axPos val="b"/>
        <c:numFmt formatCode="General" sourceLinked="0"/>
        <c:majorTickMark val="out"/>
        <c:minorTickMark val="none"/>
        <c:tickLblPos val="nextTo"/>
        <c:txPr>
          <a:bodyPr/>
          <a:lstStyle/>
          <a:p>
            <a:pPr>
              <a:defRPr lang="ru-RU"/>
            </a:pPr>
            <a:endParaRPr lang="ka-GE"/>
          </a:p>
        </c:txPr>
        <c:crossAx val="347076768"/>
        <c:crosses val="autoZero"/>
        <c:auto val="1"/>
        <c:lblAlgn val="ctr"/>
        <c:lblOffset val="100"/>
        <c:noMultiLvlLbl val="0"/>
      </c:catAx>
      <c:valAx>
        <c:axId val="347076768"/>
        <c:scaling>
          <c:orientation val="minMax"/>
        </c:scaling>
        <c:delete val="1"/>
        <c:axPos val="l"/>
        <c:majorGridlines/>
        <c:numFmt formatCode="###0%" sourceLinked="1"/>
        <c:majorTickMark val="out"/>
        <c:minorTickMark val="none"/>
        <c:tickLblPos val="nextTo"/>
        <c:crossAx val="347074416"/>
        <c:crosses val="autoZero"/>
        <c:crossBetween val="between"/>
      </c:valAx>
    </c:plotArea>
    <c:legend>
      <c:legendPos val="t"/>
      <c:layout/>
      <c:overlay val="0"/>
      <c:txPr>
        <a:bodyPr/>
        <a:lstStyle/>
        <a:p>
          <a:pPr>
            <a:defRPr lang="ru-RU"/>
          </a:pPr>
          <a:endParaRPr lang="ka-G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lang="ru-RU" sz="1200"/>
            </a:pPr>
            <a:r>
              <a:rPr lang="ka-GE" sz="1200"/>
              <a:t>დეპერსონალიზაცია</a:t>
            </a:r>
            <a:endParaRPr lang="ru-RU" sz="1200"/>
          </a:p>
        </c:rich>
      </c:tx>
      <c:layout>
        <c:manualLayout>
          <c:xMode val="edge"/>
          <c:yMode val="edge"/>
          <c:x val="0.36709449293521912"/>
          <c:y val="1.8518518518518552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Sheet1!$C$118</c:f>
              <c:strCache>
                <c:ptCount val="1"/>
                <c:pt idx="0">
                  <c:v>1-10 წელი</c:v>
                </c:pt>
              </c:strCache>
            </c:strRef>
          </c:tx>
          <c:invertIfNegative val="0"/>
          <c:dLbls>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Sheet1!$B$119:$B$121</c:f>
              <c:strCache>
                <c:ptCount val="3"/>
                <c:pt idx="0">
                  <c:v>დაბალი დონე</c:v>
                </c:pt>
                <c:pt idx="1">
                  <c:v>საშუალო დონე</c:v>
                </c:pt>
                <c:pt idx="2">
                  <c:v>მაღალი დონე</c:v>
                </c:pt>
              </c:strCache>
            </c:strRef>
          </c:cat>
          <c:val>
            <c:numRef>
              <c:f>Sheet1!$C$119:$C$121</c:f>
              <c:numCache>
                <c:formatCode>###0%</c:formatCode>
                <c:ptCount val="3"/>
                <c:pt idx="0">
                  <c:v>5.3333333333333441E-2</c:v>
                </c:pt>
                <c:pt idx="1">
                  <c:v>0.37333333333333335</c:v>
                </c:pt>
                <c:pt idx="2">
                  <c:v>0.57333333333333369</c:v>
                </c:pt>
              </c:numCache>
            </c:numRef>
          </c:val>
        </c:ser>
        <c:ser>
          <c:idx val="1"/>
          <c:order val="1"/>
          <c:tx>
            <c:strRef>
              <c:f>Sheet1!$D$118</c:f>
              <c:strCache>
                <c:ptCount val="1"/>
                <c:pt idx="0">
                  <c:v>11-15 წელი</c:v>
                </c:pt>
              </c:strCache>
            </c:strRef>
          </c:tx>
          <c:invertIfNegative val="0"/>
          <c:dLbls>
            <c:dLbl>
              <c:idx val="1"/>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33333333333334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Sheet1!$B$119:$B$121</c:f>
              <c:strCache>
                <c:ptCount val="3"/>
                <c:pt idx="0">
                  <c:v>დაბალი დონე</c:v>
                </c:pt>
                <c:pt idx="1">
                  <c:v>საშუალო დონე</c:v>
                </c:pt>
                <c:pt idx="2">
                  <c:v>მაღალი დონე</c:v>
                </c:pt>
              </c:strCache>
            </c:strRef>
          </c:cat>
          <c:val>
            <c:numRef>
              <c:f>Sheet1!$D$119:$D$121</c:f>
              <c:numCache>
                <c:formatCode>###0%</c:formatCode>
                <c:ptCount val="3"/>
                <c:pt idx="0">
                  <c:v>3.5714285714285712E-2</c:v>
                </c:pt>
                <c:pt idx="1">
                  <c:v>0.4642857142857143</c:v>
                </c:pt>
                <c:pt idx="2">
                  <c:v>0.5</c:v>
                </c:pt>
              </c:numCache>
            </c:numRef>
          </c:val>
        </c:ser>
        <c:ser>
          <c:idx val="2"/>
          <c:order val="2"/>
          <c:tx>
            <c:strRef>
              <c:f>Sheet1!$E$118</c:f>
              <c:strCache>
                <c:ptCount val="1"/>
                <c:pt idx="0">
                  <c:v>16-20 წელი</c:v>
                </c:pt>
              </c:strCache>
            </c:strRef>
          </c:tx>
          <c:invertIfNegative val="0"/>
          <c:dLbls>
            <c:dLbl>
              <c:idx val="1"/>
              <c:layout>
                <c:manualLayout>
                  <c:x val="1.23620309050772E-2"/>
                  <c:y val="-1.454545454545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222894604135152E-2"/>
                  <c:y val="-2.909090909090909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Sheet1!$B$119:$B$121</c:f>
              <c:strCache>
                <c:ptCount val="3"/>
                <c:pt idx="0">
                  <c:v>დაბალი დონე</c:v>
                </c:pt>
                <c:pt idx="1">
                  <c:v>საშუალო დონე</c:v>
                </c:pt>
                <c:pt idx="2">
                  <c:v>მაღალი დონე</c:v>
                </c:pt>
              </c:strCache>
            </c:strRef>
          </c:cat>
          <c:val>
            <c:numRef>
              <c:f>Sheet1!$E$119:$E$121</c:f>
              <c:numCache>
                <c:formatCode>###0%</c:formatCode>
                <c:ptCount val="3"/>
                <c:pt idx="0">
                  <c:v>0.10714285714285714</c:v>
                </c:pt>
                <c:pt idx="1">
                  <c:v>0.42857142857142855</c:v>
                </c:pt>
                <c:pt idx="2">
                  <c:v>0.4642857142857143</c:v>
                </c:pt>
              </c:numCache>
            </c:numRef>
          </c:val>
        </c:ser>
        <c:ser>
          <c:idx val="3"/>
          <c:order val="3"/>
          <c:tx>
            <c:strRef>
              <c:f>Sheet1!$F$118</c:f>
              <c:strCache>
                <c:ptCount val="1"/>
                <c:pt idx="0">
                  <c:v>21 წელი და მეტი</c:v>
                </c:pt>
              </c:strCache>
            </c:strRef>
          </c:tx>
          <c:invertIfNegative val="0"/>
          <c:dLbls>
            <c:dLbl>
              <c:idx val="1"/>
              <c:layout>
                <c:manualLayout>
                  <c:x val="1.0596026490066225E-2"/>
                  <c:y val="-2.90909090909090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894039735099341E-2"/>
                  <c:y val="-1.454545454545454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Sheet1!$B$119:$B$121</c:f>
              <c:strCache>
                <c:ptCount val="3"/>
                <c:pt idx="0">
                  <c:v>დაბალი დონე</c:v>
                </c:pt>
                <c:pt idx="1">
                  <c:v>საშუალო დონე</c:v>
                </c:pt>
                <c:pt idx="2">
                  <c:v>მაღალი დონე</c:v>
                </c:pt>
              </c:strCache>
            </c:strRef>
          </c:cat>
          <c:val>
            <c:numRef>
              <c:f>Sheet1!$F$119:$F$121</c:f>
              <c:numCache>
                <c:formatCode>###0%</c:formatCode>
                <c:ptCount val="3"/>
                <c:pt idx="0">
                  <c:v>5.7971014492753624E-2</c:v>
                </c:pt>
                <c:pt idx="1">
                  <c:v>0.44927536231884102</c:v>
                </c:pt>
                <c:pt idx="2">
                  <c:v>0.49275362318840588</c:v>
                </c:pt>
              </c:numCache>
            </c:numRef>
          </c:val>
        </c:ser>
        <c:dLbls>
          <c:showLegendKey val="0"/>
          <c:showVal val="0"/>
          <c:showCatName val="0"/>
          <c:showSerName val="0"/>
          <c:showPercent val="0"/>
          <c:showBubbleSize val="0"/>
        </c:dLbls>
        <c:gapWidth val="150"/>
        <c:shape val="cylinder"/>
        <c:axId val="347079904"/>
        <c:axId val="347077944"/>
        <c:axId val="0"/>
      </c:bar3DChart>
      <c:catAx>
        <c:axId val="347079904"/>
        <c:scaling>
          <c:orientation val="minMax"/>
        </c:scaling>
        <c:delete val="0"/>
        <c:axPos val="b"/>
        <c:numFmt formatCode="General" sourceLinked="0"/>
        <c:majorTickMark val="out"/>
        <c:minorTickMark val="none"/>
        <c:tickLblPos val="nextTo"/>
        <c:txPr>
          <a:bodyPr/>
          <a:lstStyle/>
          <a:p>
            <a:pPr>
              <a:defRPr lang="ru-RU"/>
            </a:pPr>
            <a:endParaRPr lang="ka-GE"/>
          </a:p>
        </c:txPr>
        <c:crossAx val="347077944"/>
        <c:crosses val="autoZero"/>
        <c:auto val="1"/>
        <c:lblAlgn val="ctr"/>
        <c:lblOffset val="100"/>
        <c:noMultiLvlLbl val="0"/>
      </c:catAx>
      <c:valAx>
        <c:axId val="347077944"/>
        <c:scaling>
          <c:orientation val="minMax"/>
        </c:scaling>
        <c:delete val="1"/>
        <c:axPos val="l"/>
        <c:majorGridlines/>
        <c:numFmt formatCode="###0%" sourceLinked="1"/>
        <c:majorTickMark val="out"/>
        <c:minorTickMark val="none"/>
        <c:tickLblPos val="nextTo"/>
        <c:crossAx val="347079904"/>
        <c:crosses val="autoZero"/>
        <c:crossBetween val="between"/>
      </c:valAx>
    </c:plotArea>
    <c:legend>
      <c:legendPos val="t"/>
      <c:layout/>
      <c:overlay val="0"/>
      <c:txPr>
        <a:bodyPr/>
        <a:lstStyle/>
        <a:p>
          <a:pPr>
            <a:defRPr lang="ru-RU"/>
          </a:pPr>
          <a:endParaRPr lang="ka-GE"/>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lang="ru-RU" sz="1200"/>
            </a:pPr>
            <a:r>
              <a:rPr lang="ka-GE" sz="1200"/>
              <a:t>პროფესიონალიზმის რედუქცია</a:t>
            </a:r>
            <a:endParaRPr lang="ru-RU" sz="1200"/>
          </a:p>
        </c:rich>
      </c:tx>
      <c:layout>
        <c:manualLayout>
          <c:xMode val="edge"/>
          <c:yMode val="edge"/>
          <c:x val="0.36709449293521912"/>
          <c:y val="1.8518518518518552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Sheet1!$C$122</c:f>
              <c:strCache>
                <c:ptCount val="1"/>
                <c:pt idx="0">
                  <c:v>1-10 წელი</c:v>
                </c:pt>
              </c:strCache>
            </c:strRef>
          </c:tx>
          <c:invertIfNegative val="0"/>
          <c:dLbls>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Sheet1!$B$123:$B$125</c:f>
              <c:strCache>
                <c:ptCount val="3"/>
                <c:pt idx="0">
                  <c:v>დაბალი დონე</c:v>
                </c:pt>
                <c:pt idx="1">
                  <c:v>საშუალო დონე</c:v>
                </c:pt>
                <c:pt idx="2">
                  <c:v>მაღალი დონე</c:v>
                </c:pt>
              </c:strCache>
            </c:strRef>
          </c:cat>
          <c:val>
            <c:numRef>
              <c:f>Sheet1!$C$123:$C$125</c:f>
              <c:numCache>
                <c:formatCode>###0%</c:formatCode>
                <c:ptCount val="3"/>
                <c:pt idx="0">
                  <c:v>0.53333333333333333</c:v>
                </c:pt>
                <c:pt idx="1">
                  <c:v>0.41333333333333333</c:v>
                </c:pt>
                <c:pt idx="2">
                  <c:v>5.3333333333333441E-2</c:v>
                </c:pt>
              </c:numCache>
            </c:numRef>
          </c:val>
        </c:ser>
        <c:ser>
          <c:idx val="1"/>
          <c:order val="1"/>
          <c:tx>
            <c:strRef>
              <c:f>Sheet1!$D$122</c:f>
              <c:strCache>
                <c:ptCount val="1"/>
                <c:pt idx="0">
                  <c:v>11-15 წელი</c:v>
                </c:pt>
              </c:strCache>
            </c:strRef>
          </c:tx>
          <c:invertIfNegative val="0"/>
          <c:dLbls>
            <c:dLbl>
              <c:idx val="1"/>
              <c:layout>
                <c:manualLayout>
                  <c:x val="8.8483773965340427E-3"/>
                  <c:y val="-1.45454545454545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6093410509116824E-3"/>
                  <c:y val="-9.696969696969717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Sheet1!$B$123:$B$125</c:f>
              <c:strCache>
                <c:ptCount val="3"/>
                <c:pt idx="0">
                  <c:v>დაბალი დონე</c:v>
                </c:pt>
                <c:pt idx="1">
                  <c:v>საშუალო დონე</c:v>
                </c:pt>
                <c:pt idx="2">
                  <c:v>მაღალი დონე</c:v>
                </c:pt>
              </c:strCache>
            </c:strRef>
          </c:cat>
          <c:val>
            <c:numRef>
              <c:f>Sheet1!$D$123:$D$125</c:f>
              <c:numCache>
                <c:formatCode>###0%</c:formatCode>
                <c:ptCount val="3"/>
                <c:pt idx="0">
                  <c:v>0.60714285714285765</c:v>
                </c:pt>
                <c:pt idx="1">
                  <c:v>0.21428571428571427</c:v>
                </c:pt>
                <c:pt idx="2">
                  <c:v>0.17857142857142888</c:v>
                </c:pt>
              </c:numCache>
            </c:numRef>
          </c:val>
        </c:ser>
        <c:ser>
          <c:idx val="2"/>
          <c:order val="2"/>
          <c:tx>
            <c:strRef>
              <c:f>Sheet1!$E$122</c:f>
              <c:strCache>
                <c:ptCount val="1"/>
                <c:pt idx="0">
                  <c:v>16-20 წელი</c:v>
                </c:pt>
              </c:strCache>
            </c:strRef>
          </c:tx>
          <c:invertIfNegative val="0"/>
          <c:dLbls>
            <c:dLbl>
              <c:idx val="0"/>
              <c:layout>
                <c:manualLayout>
                  <c:x val="8.8300220750551547E-3"/>
                  <c:y val="-2.4242424242424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3620309050772E-2"/>
                  <c:y val="-1.454545454545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626914185395697E-2"/>
                  <c:y val="-2.909090909090909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Sheet1!$B$123:$B$125</c:f>
              <c:strCache>
                <c:ptCount val="3"/>
                <c:pt idx="0">
                  <c:v>დაბალი დონე</c:v>
                </c:pt>
                <c:pt idx="1">
                  <c:v>საშუალო დონე</c:v>
                </c:pt>
                <c:pt idx="2">
                  <c:v>მაღალი დონე</c:v>
                </c:pt>
              </c:strCache>
            </c:strRef>
          </c:cat>
          <c:val>
            <c:numRef>
              <c:f>Sheet1!$E$123:$E$125</c:f>
              <c:numCache>
                <c:formatCode>###0%</c:formatCode>
                <c:ptCount val="3"/>
                <c:pt idx="0">
                  <c:v>0.53571428571428559</c:v>
                </c:pt>
                <c:pt idx="1">
                  <c:v>0.32142857142857217</c:v>
                </c:pt>
                <c:pt idx="2">
                  <c:v>0.14285714285714307</c:v>
                </c:pt>
              </c:numCache>
            </c:numRef>
          </c:val>
        </c:ser>
        <c:ser>
          <c:idx val="3"/>
          <c:order val="3"/>
          <c:tx>
            <c:strRef>
              <c:f>Sheet1!$F$122</c:f>
              <c:strCache>
                <c:ptCount val="1"/>
                <c:pt idx="0">
                  <c:v>21 წელი და მეტი</c:v>
                </c:pt>
              </c:strCache>
            </c:strRef>
          </c:tx>
          <c:invertIfNegative val="0"/>
          <c:dLbls>
            <c:dLbl>
              <c:idx val="0"/>
              <c:layout>
                <c:manualLayout>
                  <c:x val="7.0640176600441501E-3"/>
                  <c:y val="-9.696969696969717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596026490066225E-2"/>
                  <c:y val="-2.90909090909090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894039735099341E-2"/>
                  <c:y val="-1.454545454545454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a:pPr>
                <a:endParaRPr lang="ka-G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Sheet1!$B$123:$B$125</c:f>
              <c:strCache>
                <c:ptCount val="3"/>
                <c:pt idx="0">
                  <c:v>დაბალი დონე</c:v>
                </c:pt>
                <c:pt idx="1">
                  <c:v>საშუალო დონე</c:v>
                </c:pt>
                <c:pt idx="2">
                  <c:v>მაღალი დონე</c:v>
                </c:pt>
              </c:strCache>
            </c:strRef>
          </c:cat>
          <c:val>
            <c:numRef>
              <c:f>Sheet1!$F$123:$F$125</c:f>
              <c:numCache>
                <c:formatCode>###0%</c:formatCode>
                <c:ptCount val="3"/>
                <c:pt idx="0">
                  <c:v>0.47826086956521785</c:v>
                </c:pt>
                <c:pt idx="1">
                  <c:v>0.37681159420289934</c:v>
                </c:pt>
                <c:pt idx="2">
                  <c:v>0.14492753623188406</c:v>
                </c:pt>
              </c:numCache>
            </c:numRef>
          </c:val>
        </c:ser>
        <c:dLbls>
          <c:showLegendKey val="0"/>
          <c:showVal val="0"/>
          <c:showCatName val="0"/>
          <c:showSerName val="0"/>
          <c:showPercent val="0"/>
          <c:showBubbleSize val="0"/>
        </c:dLbls>
        <c:gapWidth val="150"/>
        <c:shape val="cylinder"/>
        <c:axId val="347080688"/>
        <c:axId val="347081080"/>
        <c:axId val="0"/>
      </c:bar3DChart>
      <c:catAx>
        <c:axId val="347080688"/>
        <c:scaling>
          <c:orientation val="minMax"/>
        </c:scaling>
        <c:delete val="0"/>
        <c:axPos val="b"/>
        <c:numFmt formatCode="General" sourceLinked="0"/>
        <c:majorTickMark val="out"/>
        <c:minorTickMark val="none"/>
        <c:tickLblPos val="nextTo"/>
        <c:txPr>
          <a:bodyPr/>
          <a:lstStyle/>
          <a:p>
            <a:pPr>
              <a:defRPr lang="ru-RU"/>
            </a:pPr>
            <a:endParaRPr lang="ka-GE"/>
          </a:p>
        </c:txPr>
        <c:crossAx val="347081080"/>
        <c:crosses val="autoZero"/>
        <c:auto val="1"/>
        <c:lblAlgn val="ctr"/>
        <c:lblOffset val="100"/>
        <c:noMultiLvlLbl val="0"/>
      </c:catAx>
      <c:valAx>
        <c:axId val="347081080"/>
        <c:scaling>
          <c:orientation val="minMax"/>
        </c:scaling>
        <c:delete val="1"/>
        <c:axPos val="l"/>
        <c:majorGridlines/>
        <c:numFmt formatCode="###0%" sourceLinked="1"/>
        <c:majorTickMark val="out"/>
        <c:minorTickMark val="none"/>
        <c:tickLblPos val="nextTo"/>
        <c:crossAx val="347080688"/>
        <c:crosses val="autoZero"/>
        <c:crossBetween val="between"/>
      </c:valAx>
    </c:plotArea>
    <c:legend>
      <c:legendPos val="t"/>
      <c:layout/>
      <c:overlay val="0"/>
      <c:txPr>
        <a:bodyPr/>
        <a:lstStyle/>
        <a:p>
          <a:pPr>
            <a:defRPr lang="ru-RU"/>
          </a:pPr>
          <a:endParaRPr lang="ka-GE"/>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ზედა კოლონტიტულის ჩანაცვლების ველი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თარიღის ჩანაცვლების ველი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638D8-A626-4A85-83B7-22C2A440924E}" type="datetimeFigureOut">
              <a:rPr lang="en-US" smtClean="0"/>
              <a:t>7/12/2019</a:t>
            </a:fld>
            <a:endParaRPr lang="en-US"/>
          </a:p>
        </p:txBody>
      </p:sp>
      <p:sp>
        <p:nvSpPr>
          <p:cNvPr id="4" name="სლაიდის გამოსახულების ჩანაცვლების ველი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ჩანაწერების ჩანაცვლების ველი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a:p>
        </p:txBody>
      </p:sp>
      <p:sp>
        <p:nvSpPr>
          <p:cNvPr id="6" name="ქვედა კოლონტიტულის ჩანაცვლების ველი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სლაიდის რიცხვის ჩანაცვლების ველი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8B6A3-9CE6-4220-9E26-E8F8B70D165F}" type="slidenum">
              <a:rPr lang="en-US" smtClean="0"/>
              <a:t>‹#›</a:t>
            </a:fld>
            <a:endParaRPr lang="en-US"/>
          </a:p>
        </p:txBody>
      </p:sp>
    </p:spTree>
    <p:extLst>
      <p:ext uri="{BB962C8B-B14F-4D97-AF65-F5344CB8AC3E}">
        <p14:creationId xmlns:p14="http://schemas.microsoft.com/office/powerpoint/2010/main" val="122710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normAutofit/>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fld id="{11F8B6A3-9CE6-4220-9E26-E8F8B70D165F}" type="slidenum">
              <a:rPr lang="en-US" smtClean="0"/>
              <a:t>8</a:t>
            </a:fld>
            <a:endParaRPr lang="en-US"/>
          </a:p>
        </p:txBody>
      </p:sp>
    </p:spTree>
    <p:extLst>
      <p:ext uri="{BB962C8B-B14F-4D97-AF65-F5344CB8AC3E}">
        <p14:creationId xmlns:p14="http://schemas.microsoft.com/office/powerpoint/2010/main" val="399797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14" name="სათაური 13"/>
          <p:cNvSpPr>
            <a:spLocks noGrp="1"/>
          </p:cNvSpPr>
          <p:nvPr>
            <p:ph type="ctrTitle"/>
          </p:nvPr>
        </p:nvSpPr>
        <p:spPr>
          <a:xfrm>
            <a:off x="1432560" y="359898"/>
            <a:ext cx="7406640" cy="1472184"/>
          </a:xfrm>
        </p:spPr>
        <p:txBody>
          <a:bodyPr anchor="b"/>
          <a:lstStyle>
            <a:lvl1pPr algn="l">
              <a:defRPr/>
            </a:lvl1pPr>
            <a:extLst/>
          </a:lstStyle>
          <a:p>
            <a:r>
              <a:rPr kumimoji="0" lang="ka-GE" smtClean="0"/>
              <a:t>დააწკაპ. მთ. სათაურის სტილის შეცვლისათვის</a:t>
            </a:r>
            <a:endParaRPr kumimoji="0" lang="en-US"/>
          </a:p>
        </p:txBody>
      </p:sp>
      <p:sp>
        <p:nvSpPr>
          <p:cNvPr id="22" name="სუბტიტრ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ka-GE" smtClean="0"/>
              <a:t>დააწკაპუნეთ მთავარი ქვესათაურის სტილის რედაქტირებისთვის</a:t>
            </a:r>
            <a:endParaRPr kumimoji="0" lang="en-US"/>
          </a:p>
        </p:txBody>
      </p:sp>
      <p:sp>
        <p:nvSpPr>
          <p:cNvPr id="7" name="თარიღის ჩანაცვლების ველი 6"/>
          <p:cNvSpPr>
            <a:spLocks noGrp="1"/>
          </p:cNvSpPr>
          <p:nvPr>
            <p:ph type="dt" sz="half" idx="10"/>
          </p:nvPr>
        </p:nvSpPr>
        <p:spPr/>
        <p:txBody>
          <a:bodyPr/>
          <a:lstStyle>
            <a:extLst/>
          </a:lstStyle>
          <a:p>
            <a:fld id="{1D8BD707-D9CF-40AE-B4C6-C98DA3205C09}" type="datetimeFigureOut">
              <a:rPr lang="en-US" smtClean="0"/>
              <a:pPr/>
              <a:t>7/12/2019</a:t>
            </a:fld>
            <a:endParaRPr lang="en-US"/>
          </a:p>
        </p:txBody>
      </p:sp>
      <p:sp>
        <p:nvSpPr>
          <p:cNvPr id="20" name="ქვედა კოლონტიტულის ჩანაცვლების ველი 19"/>
          <p:cNvSpPr>
            <a:spLocks noGrp="1"/>
          </p:cNvSpPr>
          <p:nvPr>
            <p:ph type="ftr" sz="quarter" idx="11"/>
          </p:nvPr>
        </p:nvSpPr>
        <p:spPr/>
        <p:txBody>
          <a:bodyPr/>
          <a:lstStyle>
            <a:extLst/>
          </a:lstStyle>
          <a:p>
            <a:endParaRPr lang="en-US"/>
          </a:p>
        </p:txBody>
      </p:sp>
      <p:sp>
        <p:nvSpPr>
          <p:cNvPr id="10" name="სლაიდის რიცხვის ჩანაცვლების ველი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ვერტიკალური ტექსტ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ვერტიკალური ტექსტის ჩანაცვლების ველი 2"/>
          <p:cNvSpPr>
            <a:spLocks noGrp="1"/>
          </p:cNvSpPr>
          <p:nvPr>
            <p:ph type="body" orient="vert" idx="1"/>
          </p:nvPr>
        </p:nvSpPr>
        <p:spPr/>
        <p:txBody>
          <a:bodyPr vert="eaVert"/>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1D8BD707-D9CF-40AE-B4C6-C98DA3205C09}" type="datetimeFigureOut">
              <a:rPr lang="en-US" smtClean="0"/>
              <a:pPr/>
              <a:t>7/12/2019</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ვერტიკალური სათაური და ტექსტი">
    <p:spTree>
      <p:nvGrpSpPr>
        <p:cNvPr id="1" name=""/>
        <p:cNvGrpSpPr/>
        <p:nvPr/>
      </p:nvGrpSpPr>
      <p:grpSpPr>
        <a:xfrm>
          <a:off x="0" y="0"/>
          <a:ext cx="0" cy="0"/>
          <a:chOff x="0" y="0"/>
          <a:chExt cx="0" cy="0"/>
        </a:xfrm>
      </p:grpSpPr>
      <p:sp>
        <p:nvSpPr>
          <p:cNvPr id="2" name="ვერტიკალური სათაური 1"/>
          <p:cNvSpPr>
            <a:spLocks noGrp="1"/>
          </p:cNvSpPr>
          <p:nvPr>
            <p:ph type="title" orient="vert"/>
          </p:nvPr>
        </p:nvSpPr>
        <p:spPr>
          <a:xfrm>
            <a:off x="6858000" y="274639"/>
            <a:ext cx="1828800" cy="5851525"/>
          </a:xfrm>
        </p:spPr>
        <p:txBody>
          <a:bodyPr vert="eaVert"/>
          <a:lstStyle>
            <a:extLst/>
          </a:lstStyle>
          <a:p>
            <a:r>
              <a:rPr kumimoji="0" lang="ka-GE" smtClean="0"/>
              <a:t>დააწკაპ. მთ. სათაურის სტილის შეცვლისათვის</a:t>
            </a:r>
            <a:endParaRPr kumimoji="0" lang="en-US"/>
          </a:p>
        </p:txBody>
      </p:sp>
      <p:sp>
        <p:nvSpPr>
          <p:cNvPr id="3" name="ვერტიკალური ტექსტის ჩანაცვლების ველი 2"/>
          <p:cNvSpPr>
            <a:spLocks noGrp="1"/>
          </p:cNvSpPr>
          <p:nvPr>
            <p:ph type="body" orient="vert" idx="1"/>
          </p:nvPr>
        </p:nvSpPr>
        <p:spPr>
          <a:xfrm>
            <a:off x="1143000" y="274640"/>
            <a:ext cx="5562600" cy="5851525"/>
          </a:xfrm>
        </p:spPr>
        <p:txBody>
          <a:bodyPr vert="eaVert"/>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1D8BD707-D9CF-40AE-B4C6-C98DA3205C09}" type="datetimeFigureOut">
              <a:rPr lang="en-US" smtClean="0"/>
              <a:pPr/>
              <a:t>7/12/2019</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შიგთავსის ჩანაცვლების ველი 2"/>
          <p:cNvSpPr>
            <a:spLocks noGrp="1"/>
          </p:cNvSpPr>
          <p:nvPr>
            <p:ph idx="1"/>
          </p:nvPr>
        </p:nvSpPr>
        <p:spPr/>
        <p:txBody>
          <a:bodyPr/>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1D8BD707-D9CF-40AE-B4C6-C98DA3205C09}" type="datetimeFigureOut">
              <a:rPr lang="en-US" smtClean="0"/>
              <a:pPr/>
              <a:t>7/12/2019</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სექციის ზედა კოლონტიტული">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სათაურ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a-GE" smtClean="0"/>
              <a:t>დააწკაპ. მთ. სათაურის სტილის შეცვლისათვის</a:t>
            </a:r>
          </a:p>
        </p:txBody>
      </p:sp>
      <p:sp>
        <p:nvSpPr>
          <p:cNvPr id="4" name="თარიღის ჩანაცვლების ველი 3"/>
          <p:cNvSpPr>
            <a:spLocks noGrp="1"/>
          </p:cNvSpPr>
          <p:nvPr>
            <p:ph type="dt" sz="half" idx="10"/>
          </p:nvPr>
        </p:nvSpPr>
        <p:spPr/>
        <p:txBody>
          <a:bodyPr/>
          <a:lstStyle>
            <a:extLst/>
          </a:lstStyle>
          <a:p>
            <a:fld id="{1D8BD707-D9CF-40AE-B4C6-C98DA3205C09}" type="datetimeFigureOut">
              <a:rPr lang="en-US" smtClean="0"/>
              <a:pPr/>
              <a:t>7/12/2019</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435608" y="274320"/>
            <a:ext cx="7498080" cy="1143000"/>
          </a:xfrm>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შიგთავსის ჩანაცვლების ველი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შიგთავსის ჩანაცვლების ველი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5" name="თარიღის ჩანაცვლების ველი 4"/>
          <p:cNvSpPr>
            <a:spLocks noGrp="1"/>
          </p:cNvSpPr>
          <p:nvPr>
            <p:ph type="dt" sz="half" idx="10"/>
          </p:nvPr>
        </p:nvSpPr>
        <p:spPr/>
        <p:txBody>
          <a:bodyPr/>
          <a:lstStyle>
            <a:extLst/>
          </a:lstStyle>
          <a:p>
            <a:fld id="{1D8BD707-D9CF-40AE-B4C6-C98DA3205C09}" type="datetimeFigureOut">
              <a:rPr lang="en-US" smtClean="0"/>
              <a:pPr/>
              <a:t>7/12/2019</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extLst/>
          </a:lstStyle>
          <a:p>
            <a:endParaRPr lang="en-US"/>
          </a:p>
        </p:txBody>
      </p:sp>
      <p:sp>
        <p:nvSpPr>
          <p:cNvPr id="7" name="სლაიდის რიცხვის ჩანაცვლების ველი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შედარება">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a-GE" smtClean="0"/>
              <a:t>დააწკაპ. მთ. სათაურის სტილის შეცვლისათვის</a:t>
            </a:r>
          </a:p>
        </p:txBody>
      </p:sp>
      <p:sp>
        <p:nvSpPr>
          <p:cNvPr id="4" name="ტექსტის ჩანაცვლების ველი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a-GE" smtClean="0"/>
              <a:t>დააწკაპ. მთ. სათაურის სტილის შეცვლისათვის</a:t>
            </a:r>
          </a:p>
        </p:txBody>
      </p:sp>
      <p:sp>
        <p:nvSpPr>
          <p:cNvPr id="5" name="შიგთავსის ჩანაცვლების ველი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6" name="შიგთავსის ჩანაცვლების ველი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7" name="თარიღის ჩანაცვლების ველი 6"/>
          <p:cNvSpPr>
            <a:spLocks noGrp="1"/>
          </p:cNvSpPr>
          <p:nvPr>
            <p:ph type="dt" sz="half" idx="10"/>
          </p:nvPr>
        </p:nvSpPr>
        <p:spPr/>
        <p:txBody>
          <a:bodyPr/>
          <a:lstStyle>
            <a:extLst/>
          </a:lstStyle>
          <a:p>
            <a:fld id="{1D8BD707-D9CF-40AE-B4C6-C98DA3205C09}" type="datetimeFigureOut">
              <a:rPr lang="en-US" smtClean="0"/>
              <a:pPr/>
              <a:t>7/12/2019</a:t>
            </a:fld>
            <a:endParaRPr lang="en-US"/>
          </a:p>
        </p:txBody>
      </p:sp>
      <p:sp>
        <p:nvSpPr>
          <p:cNvPr id="8" name="ქვედა კოლონტიტულის ჩანაცვლების ველი 7"/>
          <p:cNvSpPr>
            <a:spLocks noGrp="1"/>
          </p:cNvSpPr>
          <p:nvPr>
            <p:ph type="ftr" sz="quarter" idx="11"/>
          </p:nvPr>
        </p:nvSpPr>
        <p:spPr/>
        <p:txBody>
          <a:bodyPr/>
          <a:lstStyle>
            <a:extLst/>
          </a:lstStyle>
          <a:p>
            <a:endParaRPr lang="en-US"/>
          </a:p>
        </p:txBody>
      </p:sp>
      <p:sp>
        <p:nvSpPr>
          <p:cNvPr id="9" name="სლაიდის რიცხვის ჩანაცვლების ველი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435608" y="274320"/>
            <a:ext cx="7498080" cy="1143000"/>
          </a:xfrm>
        </p:spPr>
        <p:txBody>
          <a:bodyPr anchor="ctr"/>
          <a:lstStyle>
            <a:extLst/>
          </a:lstStyle>
          <a:p>
            <a:r>
              <a:rPr kumimoji="0" lang="ka-GE" smtClean="0"/>
              <a:t>დააწკაპ. მთ. სათაურის სტილის შეცვლისათვის</a:t>
            </a:r>
            <a:endParaRPr kumimoji="0" lang="en-US"/>
          </a:p>
        </p:txBody>
      </p:sp>
      <p:sp>
        <p:nvSpPr>
          <p:cNvPr id="3" name="თარიღის ჩანაცვლების ველი 2"/>
          <p:cNvSpPr>
            <a:spLocks noGrp="1"/>
          </p:cNvSpPr>
          <p:nvPr>
            <p:ph type="dt" sz="half" idx="10"/>
          </p:nvPr>
        </p:nvSpPr>
        <p:spPr/>
        <p:txBody>
          <a:bodyPr/>
          <a:lstStyle>
            <a:extLst/>
          </a:lstStyle>
          <a:p>
            <a:fld id="{1D8BD707-D9CF-40AE-B4C6-C98DA3205C09}" type="datetimeFigureOut">
              <a:rPr lang="en-US" smtClean="0"/>
              <a:pPr/>
              <a:t>7/12/2019</a:t>
            </a:fld>
            <a:endParaRPr lang="en-US"/>
          </a:p>
        </p:txBody>
      </p:sp>
      <p:sp>
        <p:nvSpPr>
          <p:cNvPr id="4" name="ქვედა კოლონტიტულის ჩანაცვლების ველი 3"/>
          <p:cNvSpPr>
            <a:spLocks noGrp="1"/>
          </p:cNvSpPr>
          <p:nvPr>
            <p:ph type="ftr" sz="quarter" idx="11"/>
          </p:nvPr>
        </p:nvSpPr>
        <p:spPr/>
        <p:txBody>
          <a:bodyPr/>
          <a:lstStyle>
            <a:extLst/>
          </a:lstStyle>
          <a:p>
            <a:endParaRPr lang="en-US"/>
          </a:p>
        </p:txBody>
      </p:sp>
      <p:sp>
        <p:nvSpPr>
          <p:cNvPr id="5" name="სლაიდის რიცხვის ჩანაცვლების ველი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ცარიელი">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თარიღის ჩანაცვლების ველი 1"/>
          <p:cNvSpPr>
            <a:spLocks noGrp="1"/>
          </p:cNvSpPr>
          <p:nvPr>
            <p:ph type="dt" sz="half" idx="10"/>
          </p:nvPr>
        </p:nvSpPr>
        <p:spPr/>
        <p:txBody>
          <a:bodyPr/>
          <a:lstStyle>
            <a:extLst/>
          </a:lstStyle>
          <a:p>
            <a:fld id="{1D8BD707-D9CF-40AE-B4C6-C98DA3205C09}" type="datetimeFigureOut">
              <a:rPr lang="en-US" smtClean="0"/>
              <a:pPr/>
              <a:t>7/12/2019</a:t>
            </a:fld>
            <a:endParaRPr lang="en-US"/>
          </a:p>
        </p:txBody>
      </p:sp>
      <p:sp>
        <p:nvSpPr>
          <p:cNvPr id="3" name="ქვედა კოლონტიტულის ჩანაცვლების ველი 2"/>
          <p:cNvSpPr>
            <a:spLocks noGrp="1"/>
          </p:cNvSpPr>
          <p:nvPr>
            <p:ph type="ftr" sz="quarter" idx="11"/>
          </p:nvPr>
        </p:nvSpPr>
        <p:spPr/>
        <p:txBody>
          <a:bodyPr/>
          <a:lstStyle>
            <a:extLst/>
          </a:lstStyle>
          <a:p>
            <a:endParaRPr lang="en-US"/>
          </a:p>
        </p:txBody>
      </p:sp>
      <p:sp>
        <p:nvSpPr>
          <p:cNvPr id="4" name="სლაიდის რიცხვის ჩანაცვლების ველი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შიგთავს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ka-GE" smtClean="0"/>
              <a:t>დააწკაპ. მთ. სათაურის სტილის შეცვლისათვის</a:t>
            </a:r>
          </a:p>
        </p:txBody>
      </p:sp>
      <p:sp>
        <p:nvSpPr>
          <p:cNvPr id="4" name="შიგთავსის ჩანაცვლების ველი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5" name="თარიღის ჩანაცვლების ველი 4"/>
          <p:cNvSpPr>
            <a:spLocks noGrp="1"/>
          </p:cNvSpPr>
          <p:nvPr>
            <p:ph type="dt" sz="half" idx="10"/>
          </p:nvPr>
        </p:nvSpPr>
        <p:spPr/>
        <p:txBody>
          <a:bodyPr/>
          <a:lstStyle>
            <a:extLst/>
          </a:lstStyle>
          <a:p>
            <a:fld id="{1D8BD707-D9CF-40AE-B4C6-C98DA3205C09}" type="datetimeFigureOut">
              <a:rPr lang="en-US" smtClean="0"/>
              <a:pPr/>
              <a:t>7/12/2019</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extLst/>
          </a:lstStyle>
          <a:p>
            <a:endParaRPr lang="en-US"/>
          </a:p>
        </p:txBody>
      </p:sp>
      <p:sp>
        <p:nvSpPr>
          <p:cNvPr id="7" name="სლაიდის რიცხვის ჩანაცვლების ველი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სურათ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ka-GE" smtClean="0"/>
              <a:t>დააწკაპ. მთ. სათაურის სტილის შეცვლისათვის</a:t>
            </a:r>
            <a:endParaRPr kumimoji="0" lang="en-US"/>
          </a:p>
        </p:txBody>
      </p:sp>
      <p:sp>
        <p:nvSpPr>
          <p:cNvPr id="5" name="თარიღის ჩანაცვლების ველი 4"/>
          <p:cNvSpPr>
            <a:spLocks noGrp="1"/>
          </p:cNvSpPr>
          <p:nvPr>
            <p:ph type="dt" sz="half" idx="10"/>
          </p:nvPr>
        </p:nvSpPr>
        <p:spPr/>
        <p:txBody>
          <a:bodyPr/>
          <a:lstStyle>
            <a:extLst/>
          </a:lstStyle>
          <a:p>
            <a:fld id="{1D8BD707-D9CF-40AE-B4C6-C98DA3205C09}" type="datetimeFigureOut">
              <a:rPr lang="en-US" smtClean="0"/>
              <a:pPr/>
              <a:t>7/12/2019</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extLst/>
          </a:lstStyle>
          <a:p>
            <a:endParaRPr lang="en-US"/>
          </a:p>
        </p:txBody>
      </p:sp>
      <p:sp>
        <p:nvSpPr>
          <p:cNvPr id="7" name="სლაიდის რიცხვის ჩანაცვლების ველი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სურათის ჩანაცვლების ველი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ka-GE" smtClean="0"/>
              <a:t>სურათის დასამატებლად დააწკაპუნეთ ხატულაზე</a:t>
            </a:r>
            <a:endParaRPr kumimoji="0" lang="en-US" dirty="0"/>
          </a:p>
        </p:txBody>
      </p:sp>
      <p:sp>
        <p:nvSpPr>
          <p:cNvPr id="9" name="გრაფიკული რუკა: პროცესი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გრაფიკული რუკა: პროცესი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ტექსტის ჩანაცვლების ველი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ka-GE" smtClean="0"/>
              <a:t>დააწკაპ. მთ. სათაურის სტილის შეცვლისათვის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ბლითი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სათაურის ჩანაცვლების ველი 4"/>
          <p:cNvSpPr>
            <a:spLocks noGrp="1"/>
          </p:cNvSpPr>
          <p:nvPr>
            <p:ph type="title"/>
          </p:nvPr>
        </p:nvSpPr>
        <p:spPr>
          <a:xfrm>
            <a:off x="1435608" y="274638"/>
            <a:ext cx="7498080" cy="1143000"/>
          </a:xfrm>
          <a:prstGeom prst="rect">
            <a:avLst/>
          </a:prstGeom>
        </p:spPr>
        <p:txBody>
          <a:bodyPr anchor="ctr">
            <a:normAutofit/>
          </a:bodyPr>
          <a:lstStyle>
            <a:extLst/>
          </a:lstStyle>
          <a:p>
            <a:r>
              <a:rPr kumimoji="0" lang="ka-GE" smtClean="0"/>
              <a:t>დააწკაპ. მთ. სათაურის სტილის შეცვლისათვის</a:t>
            </a:r>
            <a:endParaRPr kumimoji="0" lang="en-US"/>
          </a:p>
        </p:txBody>
      </p:sp>
      <p:sp>
        <p:nvSpPr>
          <p:cNvPr id="9" name="ტექსტის ჩანაცვლების ველი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ka-GE" smtClean="0"/>
              <a:t>დააწკაპ. მთ. სათაურის სტილის შეცვლისათვის</a:t>
            </a:r>
          </a:p>
          <a:p>
            <a:pPr lvl="1" eaLnBrk="1" latinLnBrk="0" hangingPunct="1"/>
            <a:r>
              <a:rPr kumimoji="0" lang="ka-GE" smtClean="0"/>
              <a:t>მეორე დონე</a:t>
            </a:r>
          </a:p>
          <a:p>
            <a:pPr lvl="2" eaLnBrk="1" latinLnBrk="0" hangingPunct="1"/>
            <a:r>
              <a:rPr kumimoji="0" lang="ka-GE" smtClean="0"/>
              <a:t>მესამე დონე</a:t>
            </a:r>
          </a:p>
          <a:p>
            <a:pPr lvl="3" eaLnBrk="1" latinLnBrk="0" hangingPunct="1"/>
            <a:r>
              <a:rPr kumimoji="0" lang="ka-GE" smtClean="0"/>
              <a:t>მეოთხე დონე</a:t>
            </a:r>
          </a:p>
          <a:p>
            <a:pPr lvl="4" eaLnBrk="1" latinLnBrk="0" hangingPunct="1"/>
            <a:r>
              <a:rPr kumimoji="0" lang="ka-GE" smtClean="0"/>
              <a:t>მეხუთე დონე</a:t>
            </a:r>
            <a:endParaRPr kumimoji="0" lang="en-US"/>
          </a:p>
        </p:txBody>
      </p:sp>
      <p:sp>
        <p:nvSpPr>
          <p:cNvPr id="24" name="თარიღის ჩანაცვლების ველი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7/12/2019</a:t>
            </a:fld>
            <a:endParaRPr lang="en-US"/>
          </a:p>
        </p:txBody>
      </p:sp>
      <p:sp>
        <p:nvSpPr>
          <p:cNvPr id="10" name="ქვედა კოლონტიტულის ჩანაცვლების ველი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სლაიდის რიცხვის ჩანაცვლების ველი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066800" y="0"/>
            <a:ext cx="8077200" cy="6858000"/>
          </a:xfrm>
        </p:spPr>
        <p:txBody>
          <a:bodyPr>
            <a:normAutofit fontScale="90000"/>
          </a:bodyPr>
          <a:lstStyle/>
          <a:p>
            <a:pPr algn="ctr"/>
            <a:r>
              <a:rPr lang="en-US" dirty="0" smtClean="0"/>
              <a:t/>
            </a:r>
            <a:br>
              <a:rPr lang="en-US" dirty="0" smtClean="0"/>
            </a:br>
            <a:r>
              <a:rPr lang="ka-GE" b="1" dirty="0" smtClean="0"/>
              <a:t> </a:t>
            </a:r>
            <a:r>
              <a:rPr lang="en-US" dirty="0" smtClean="0"/>
              <a:t/>
            </a:r>
            <a:br>
              <a:rPr lang="en-US" dirty="0" smtClean="0"/>
            </a:br>
            <a:r>
              <a:rPr lang="ka-GE" b="1" dirty="0" smtClean="0"/>
              <a:t> </a:t>
            </a:r>
            <a:r>
              <a:rPr lang="en-US" dirty="0" smtClean="0"/>
              <a:t/>
            </a:r>
            <a:br>
              <a:rPr lang="en-US" dirty="0" smtClean="0"/>
            </a:br>
            <a:r>
              <a:rPr lang="ka-GE" b="1" dirty="0" smtClean="0"/>
              <a:t>                                           </a:t>
            </a:r>
            <a:r>
              <a:rPr lang="en-US" b="1" dirty="0" smtClean="0"/>
              <a:t/>
            </a:r>
            <a:br>
              <a:rPr lang="en-US" b="1" dirty="0" smtClean="0"/>
            </a:br>
            <a:r>
              <a:rPr lang="en-US" sz="2700" b="1" dirty="0" smtClean="0"/>
              <a:t/>
            </a:r>
            <a:br>
              <a:rPr lang="en-US" sz="2700" b="1" dirty="0" smtClean="0"/>
            </a:br>
            <a:r>
              <a:rPr lang="ka-GE" sz="2700" b="1" dirty="0" smtClean="0"/>
              <a:t> </a:t>
            </a:r>
            <a:br>
              <a:rPr lang="ka-GE" sz="2700" b="1" dirty="0" smtClean="0"/>
            </a:br>
            <a:r>
              <a:rPr lang="ka-GE" sz="2700" b="1" dirty="0" smtClean="0"/>
              <a:t>ბათუმის შოთა რუსთაველის სახელმწიფო უნივერსიტეტი</a:t>
            </a:r>
            <a:r>
              <a:rPr lang="en-US" sz="2700" dirty="0" smtClean="0"/>
              <a:t/>
            </a:r>
            <a:br>
              <a:rPr lang="en-US" sz="2700" dirty="0" smtClean="0"/>
            </a:br>
            <a:r>
              <a:rPr lang="ka-GE" sz="2700" b="1" dirty="0" smtClean="0"/>
              <a:t>განათლების ფაკულტეტი </a:t>
            </a:r>
            <a:r>
              <a:rPr lang="en-US" sz="2700" b="1" dirty="0" smtClean="0"/>
              <a:t/>
            </a:r>
            <a:br>
              <a:rPr lang="en-US" sz="2700" b="1" dirty="0" smtClean="0"/>
            </a:br>
            <a:r>
              <a:rPr lang="en-US" b="1" dirty="0" smtClean="0"/>
              <a:t/>
            </a:r>
            <a:br>
              <a:rPr lang="en-US" b="1" dirty="0" smtClean="0"/>
            </a:br>
            <a:r>
              <a:rPr lang="ka-GE" sz="3100" b="1" dirty="0" smtClean="0"/>
              <a:t>სემინარი ქვედარგში</a:t>
            </a:r>
            <a:r>
              <a:rPr lang="en-US" sz="2200" dirty="0" smtClean="0"/>
              <a:t/>
            </a:r>
            <a:br>
              <a:rPr lang="en-US" sz="2200" dirty="0" smtClean="0"/>
            </a:br>
            <a:r>
              <a:rPr lang="en-US" sz="2200" dirty="0" smtClean="0"/>
              <a:t/>
            </a:r>
            <a:br>
              <a:rPr lang="en-US" sz="2200" dirty="0" smtClean="0"/>
            </a:br>
            <a:r>
              <a:rPr lang="ka-GE" sz="2700" b="1" dirty="0" smtClean="0"/>
              <a:t> დოქტორანტი:  შორენა მესხიძე</a:t>
            </a:r>
            <a:r>
              <a:rPr lang="en-US" sz="2700" dirty="0" smtClean="0"/>
              <a:t/>
            </a:r>
            <a:br>
              <a:rPr lang="en-US" sz="2700" dirty="0" smtClean="0"/>
            </a:br>
            <a:r>
              <a:rPr lang="en-US" sz="2200" dirty="0" smtClean="0"/>
              <a:t/>
            </a:r>
            <a:br>
              <a:rPr lang="en-US" sz="2200" dirty="0" smtClean="0"/>
            </a:br>
            <a:r>
              <a:rPr lang="ka-GE" sz="2200" b="1" dirty="0" smtClean="0"/>
              <a:t>                            </a:t>
            </a:r>
            <a:r>
              <a:rPr lang="en-US" sz="2200" dirty="0" smtClean="0"/>
              <a:t/>
            </a:r>
            <a:br>
              <a:rPr lang="en-US" sz="2200" dirty="0" smtClean="0"/>
            </a:br>
            <a:r>
              <a:rPr lang="ka-GE" sz="2200" b="1" dirty="0" smtClean="0"/>
              <a:t> </a:t>
            </a:r>
            <a:r>
              <a:rPr lang="en-US" sz="2200" dirty="0" smtClean="0"/>
              <a:t/>
            </a:r>
            <a:br>
              <a:rPr lang="en-US" sz="2200" dirty="0" smtClean="0"/>
            </a:br>
            <a:r>
              <a:rPr lang="ka-GE" sz="2200" b="1" dirty="0" smtClean="0"/>
              <a:t> </a:t>
            </a:r>
            <a:r>
              <a:rPr lang="en-US" sz="2200" dirty="0" smtClean="0"/>
              <a:t/>
            </a:r>
            <a:br>
              <a:rPr lang="en-US" sz="2200" dirty="0" smtClean="0"/>
            </a:br>
            <a:r>
              <a:rPr lang="ka-GE" sz="2200" b="1" dirty="0" smtClean="0"/>
              <a:t> </a:t>
            </a:r>
            <a:r>
              <a:rPr lang="en-US" sz="2200" dirty="0" smtClean="0"/>
              <a:t/>
            </a:r>
            <a:br>
              <a:rPr lang="en-US" sz="2200" dirty="0" smtClean="0"/>
            </a:br>
            <a:r>
              <a:rPr lang="ka-GE" sz="2200" b="1" dirty="0" smtClean="0"/>
              <a:t>მეცნიერ-ხელმძღვანელი: </a:t>
            </a:r>
            <a:r>
              <a:rPr lang="en-US" sz="2200" dirty="0" smtClean="0"/>
              <a:t/>
            </a:r>
            <a:br>
              <a:rPr lang="en-US" sz="2200" dirty="0" smtClean="0"/>
            </a:br>
            <a:r>
              <a:rPr lang="ka-GE" sz="2200" b="1" dirty="0" smtClean="0"/>
              <a:t>ასოცირებული პროფესორი ქეთევან ბერიძე</a:t>
            </a:r>
            <a:r>
              <a:rPr lang="en-US" sz="2200" dirty="0" smtClean="0"/>
              <a:t/>
            </a:r>
            <a:br>
              <a:rPr lang="en-US" sz="2200" dirty="0" smtClean="0"/>
            </a:br>
            <a:r>
              <a:rPr lang="ka-GE" sz="2200" b="1" dirty="0" smtClean="0"/>
              <a:t> </a:t>
            </a:r>
            <a:r>
              <a:rPr lang="en-US" sz="2200" dirty="0" smtClean="0"/>
              <a:t/>
            </a:r>
            <a:br>
              <a:rPr lang="en-US" sz="2200" dirty="0" smtClean="0"/>
            </a:br>
            <a:r>
              <a:rPr lang="ka-GE" sz="2200" b="1" dirty="0" smtClean="0"/>
              <a:t> </a:t>
            </a:r>
            <a:r>
              <a:rPr lang="en-US" sz="2200" dirty="0" smtClean="0"/>
              <a:t/>
            </a:r>
            <a:br>
              <a:rPr lang="en-US" sz="2200" dirty="0" smtClean="0"/>
            </a:br>
            <a:r>
              <a:rPr lang="ka-GE" sz="2200" b="1" dirty="0" smtClean="0"/>
              <a:t> </a:t>
            </a:r>
            <a:r>
              <a:rPr lang="en-US" sz="2200" dirty="0" smtClean="0"/>
              <a:t/>
            </a:r>
            <a:br>
              <a:rPr lang="en-US" sz="2200" dirty="0" smtClean="0"/>
            </a:br>
            <a:endParaRPr lang="en-US" sz="2200" dirty="0"/>
          </a:p>
        </p:txBody>
      </p:sp>
      <p:sp>
        <p:nvSpPr>
          <p:cNvPr id="3" name="სუბტიტრი 2"/>
          <p:cNvSpPr>
            <a:spLocks noGrp="1"/>
          </p:cNvSpPr>
          <p:nvPr>
            <p:ph type="subTitle" idx="1"/>
          </p:nvPr>
        </p:nvSpPr>
        <p:spPr>
          <a:xfrm>
            <a:off x="1752600" y="4038600"/>
            <a:ext cx="7162800" cy="1828800"/>
          </a:xfrm>
        </p:spPr>
        <p:txBody>
          <a:bodyPr/>
          <a:lstStyle/>
          <a:p>
            <a:pPr algn="r"/>
            <a:endParaRPr lang="en-US" b="1" dirty="0" smtClean="0"/>
          </a:p>
          <a:p>
            <a:endParaRPr lang="en-US" b="1" dirty="0" smtClean="0"/>
          </a:p>
          <a:p>
            <a:endParaRPr lang="en-US" b="1" dirty="0" smtClean="0"/>
          </a:p>
          <a:p>
            <a:endParaRPr lang="en-US" b="1" dirty="0" smtClean="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066800" y="0"/>
            <a:ext cx="8077200" cy="3124200"/>
          </a:xfrm>
        </p:spPr>
        <p:txBody>
          <a:bodyPr>
            <a:normAutofit/>
          </a:bodyPr>
          <a:lstStyle/>
          <a:p>
            <a:r>
              <a:rPr lang="ka-GE" sz="2800" dirty="0" smtClean="0"/>
              <a:t>პროფესიული გადაწვის სინდრომი - ყველაზე სახიფათო დაავადებაა იმათთვის, ვისაც ადამიანებთან უხდება მუშაობა: განსაკუთრებით პედაგოგებისთვის.</a:t>
            </a:r>
            <a:endParaRPr lang="en-US" sz="2800" dirty="0"/>
          </a:p>
        </p:txBody>
      </p:sp>
      <p:sp>
        <p:nvSpPr>
          <p:cNvPr id="3" name="შიგთავსის ჩანაცვლების ველი 2"/>
          <p:cNvSpPr>
            <a:spLocks noGrp="1"/>
          </p:cNvSpPr>
          <p:nvPr>
            <p:ph idx="1"/>
          </p:nvPr>
        </p:nvSpPr>
        <p:spPr>
          <a:xfrm>
            <a:off x="1066800" y="2743200"/>
            <a:ext cx="8077200" cy="4114800"/>
          </a:xfrm>
        </p:spPr>
        <p:txBody>
          <a:bodyPr/>
          <a:lstStyle/>
          <a:p>
            <a:endParaRPr lang="en-US" dirty="0"/>
          </a:p>
        </p:txBody>
      </p:sp>
      <p:pic>
        <p:nvPicPr>
          <p:cNvPr id="6146" name="Picture 2" descr="D:\Documents\Desktop\shutterstock_311171927.jpg"/>
          <p:cNvPicPr>
            <a:picLocks noChangeAspect="1" noChangeArrowheads="1"/>
          </p:cNvPicPr>
          <p:nvPr/>
        </p:nvPicPr>
        <p:blipFill>
          <a:blip r:embed="rId2"/>
          <a:srcRect/>
          <a:stretch>
            <a:fillRect/>
          </a:stretch>
        </p:blipFill>
        <p:spPr bwMode="auto">
          <a:xfrm>
            <a:off x="990600" y="2743200"/>
            <a:ext cx="8153399" cy="4114800"/>
          </a:xfrm>
          <a:prstGeom prst="rect">
            <a:avLst/>
          </a:prstGeom>
          <a:noFill/>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066800" y="0"/>
            <a:ext cx="8077200" cy="2895600"/>
          </a:xfrm>
        </p:spPr>
        <p:txBody>
          <a:bodyPr>
            <a:normAutofit/>
          </a:bodyPr>
          <a:lstStyle/>
          <a:p>
            <a:r>
              <a:rPr lang="ka-GE" sz="2000" dirty="0" smtClean="0"/>
              <a:t/>
            </a:r>
            <a:br>
              <a:rPr lang="ka-GE" sz="2000" dirty="0" smtClean="0"/>
            </a:br>
            <a:r>
              <a:rPr lang="ka-GE" sz="2000" dirty="0" smtClean="0"/>
              <a:t>პროფესიული გადაწვა თავს </a:t>
            </a:r>
            <a:r>
              <a:rPr lang="ka-GE" sz="2000" dirty="0" err="1" smtClean="0"/>
              <a:t>იცენს</a:t>
            </a:r>
            <a:r>
              <a:rPr lang="ka-GE" sz="2000" dirty="0" smtClean="0"/>
              <a:t> შინაგანი უარყოფითი ემოციების დაგროვების შედეგად, როცა მათგან „განმუხტვა“  ან „განთავისუფლება“  არ ხდება. </a:t>
            </a:r>
            <a:r>
              <a:rPr lang="ka-GE" sz="2000" dirty="0" smtClean="0"/>
              <a:t>სტრესის კონცეფციის თვალსაზრისით (გ. შელია) პროფესიული გადაწვა   არის </a:t>
            </a:r>
            <a:r>
              <a:rPr lang="ka-GE" sz="2000" dirty="0" err="1" smtClean="0"/>
              <a:t>დისტრესი</a:t>
            </a:r>
            <a:r>
              <a:rPr lang="ka-GE" sz="2000" dirty="0" smtClean="0"/>
              <a:t> ან  ზოგადი ადაპტაციის სინდრომის მესამე სტადია - გამოფიტვის სტადია..</a:t>
            </a:r>
            <a:r>
              <a:rPr lang="ka-GE" sz="2000" dirty="0" smtClean="0"/>
              <a:t/>
            </a:r>
            <a:br>
              <a:rPr lang="ka-GE" sz="2000" dirty="0" smtClean="0"/>
            </a:br>
            <a:endParaRPr lang="en-US" sz="2000" dirty="0"/>
          </a:p>
        </p:txBody>
      </p:sp>
      <p:sp>
        <p:nvSpPr>
          <p:cNvPr id="3" name="შიგთავსის ჩანაცვლების ველი 2"/>
          <p:cNvSpPr>
            <a:spLocks noGrp="1"/>
          </p:cNvSpPr>
          <p:nvPr>
            <p:ph idx="1"/>
          </p:nvPr>
        </p:nvSpPr>
        <p:spPr>
          <a:xfrm>
            <a:off x="990600" y="2971800"/>
            <a:ext cx="8153400" cy="3886200"/>
          </a:xfrm>
        </p:spPr>
        <p:txBody>
          <a:bodyPr/>
          <a:lstStyle/>
          <a:p>
            <a:endParaRPr lang="en-US" dirty="0"/>
          </a:p>
        </p:txBody>
      </p:sp>
      <p:pic>
        <p:nvPicPr>
          <p:cNvPr id="7170" name="Picture 2" descr="D:\Documents\Desktop\2-crazy-boss.jpg"/>
          <p:cNvPicPr>
            <a:picLocks noChangeAspect="1" noChangeArrowheads="1"/>
          </p:cNvPicPr>
          <p:nvPr/>
        </p:nvPicPr>
        <p:blipFill>
          <a:blip r:embed="rId2"/>
          <a:srcRect/>
          <a:stretch>
            <a:fillRect/>
          </a:stretch>
        </p:blipFill>
        <p:spPr bwMode="auto">
          <a:xfrm>
            <a:off x="1066800" y="2895600"/>
            <a:ext cx="8077200" cy="3962400"/>
          </a:xfrm>
          <a:prstGeom prst="rect">
            <a:avLst/>
          </a:prstGeom>
          <a:noFill/>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066800" y="0"/>
            <a:ext cx="8077200" cy="1417638"/>
          </a:xfrm>
        </p:spPr>
        <p:txBody>
          <a:bodyPr>
            <a:normAutofit/>
          </a:bodyPr>
          <a:lstStyle/>
          <a:p>
            <a:r>
              <a:rPr lang="ka-GE" sz="2800" i="1" dirty="0" smtClean="0"/>
              <a:t>პროფესიული გადაწვის ფსიქო-ფიზიკურ სიმპტომებს განეკუთვნებიან:</a:t>
            </a:r>
            <a:endParaRPr lang="en-US" sz="2800" dirty="0"/>
          </a:p>
        </p:txBody>
      </p:sp>
      <p:sp>
        <p:nvSpPr>
          <p:cNvPr id="3" name="შიგთავსის ჩანაცვლების ველი 2"/>
          <p:cNvSpPr>
            <a:spLocks noGrp="1"/>
          </p:cNvSpPr>
          <p:nvPr>
            <p:ph idx="1"/>
          </p:nvPr>
        </p:nvSpPr>
        <p:spPr>
          <a:xfrm>
            <a:off x="1066800" y="1219200"/>
            <a:ext cx="8077200" cy="5638800"/>
          </a:xfrm>
        </p:spPr>
        <p:txBody>
          <a:bodyPr>
            <a:normAutofit fontScale="92500" lnSpcReduction="20000"/>
          </a:bodyPr>
          <a:lstStyle/>
          <a:p>
            <a:pPr lvl="0"/>
            <a:r>
              <a:rPr lang="ka-GE" dirty="0" smtClean="0"/>
              <a:t>მუდმივი დაუსრულებელი დაღლილობის შეგრძნება, არა მხოლოდ საღამოობით</a:t>
            </a:r>
            <a:r>
              <a:rPr lang="ka-GE" dirty="0" smtClean="0"/>
              <a:t>, არამედ დილიდანვე, ძილის შემდეგ (ქრონიკული დაღლილობის შეგრძნება);</a:t>
            </a:r>
          </a:p>
          <a:p>
            <a:pPr lvl="0"/>
            <a:r>
              <a:rPr lang="ka-GE" dirty="0" smtClean="0"/>
              <a:t>საერთო </a:t>
            </a:r>
            <a:r>
              <a:rPr lang="ka-GE" dirty="0" err="1" smtClean="0"/>
              <a:t>ასტენიზაცია</a:t>
            </a:r>
            <a:r>
              <a:rPr lang="ka-GE" dirty="0" smtClean="0"/>
              <a:t> (სისუსტე, აქტიურობისა და ენერგიის შენელება, სისხლის ბიოქიმიისა და ჰორმონალური მაჩვენებლების გაუარესება);</a:t>
            </a:r>
          </a:p>
          <a:p>
            <a:pPr lvl="0"/>
            <a:r>
              <a:rPr lang="ka-GE" dirty="0" smtClean="0"/>
              <a:t>ხშირი, უმიზეზო თავის ტკივილები; კუჭ-ნაწლავის ტრაქტის მუდმივი მოშლილობა;</a:t>
            </a:r>
          </a:p>
          <a:p>
            <a:pPr lvl="0"/>
            <a:r>
              <a:rPr lang="ka-GE" dirty="0" smtClean="0"/>
              <a:t>წონაში მკვეთრი დაკლება ან  მომატება</a:t>
            </a:r>
          </a:p>
          <a:p>
            <a:pPr lvl="0"/>
            <a:r>
              <a:rPr lang="ka-GE" dirty="0" smtClean="0"/>
              <a:t>მუდმივი მოდუნება, მთველმარე მდგომარეობა და მთელი დღის განმავლობაში ძილის სურვილი;</a:t>
            </a:r>
          </a:p>
          <a:p>
            <a:endParaRPr lang="en-US" dirty="0"/>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066800" y="0"/>
            <a:ext cx="8077200" cy="1417638"/>
          </a:xfrm>
        </p:spPr>
        <p:txBody>
          <a:bodyPr>
            <a:normAutofit fontScale="90000"/>
          </a:bodyPr>
          <a:lstStyle/>
          <a:p>
            <a:r>
              <a:rPr lang="ka-GE" sz="3100" i="1" dirty="0" smtClean="0"/>
              <a:t>პროფესიული გადაწვის სოციალურ-ფსიქოლოგიურ სიმპტომებს განეკუთვ</a:t>
            </a:r>
            <a:r>
              <a:rPr lang="ka-GE" sz="3100" i="1" dirty="0" smtClean="0"/>
              <a:t>ნებიან:</a:t>
            </a:r>
            <a:r>
              <a:rPr lang="en-US" dirty="0" smtClean="0"/>
              <a:t/>
            </a:r>
            <a:br>
              <a:rPr lang="en-US" dirty="0" smtClean="0"/>
            </a:br>
            <a:endParaRPr lang="en-US" dirty="0"/>
          </a:p>
        </p:txBody>
      </p:sp>
      <p:sp>
        <p:nvSpPr>
          <p:cNvPr id="3" name="შიგთავსის ჩანაცვლების ველი 2"/>
          <p:cNvSpPr>
            <a:spLocks noGrp="1"/>
          </p:cNvSpPr>
          <p:nvPr>
            <p:ph idx="1"/>
          </p:nvPr>
        </p:nvSpPr>
        <p:spPr>
          <a:xfrm>
            <a:off x="990600" y="1447800"/>
            <a:ext cx="8153400" cy="5410200"/>
          </a:xfrm>
        </p:spPr>
        <p:txBody>
          <a:bodyPr>
            <a:normAutofit fontScale="70000" lnSpcReduction="20000"/>
          </a:bodyPr>
          <a:lstStyle/>
          <a:p>
            <a:pPr lvl="0"/>
            <a:r>
              <a:rPr lang="ka-GE" dirty="0" smtClean="0"/>
              <a:t>გულგრილობა, მოწყენილობა, პასიურობა და დეპრესია (დაქვეითებული ემოციური ტონუსი, დამთრგუნველი შეგრძნება)</a:t>
            </a:r>
          </a:p>
          <a:p>
            <a:pPr lvl="0"/>
            <a:r>
              <a:rPr lang="ka-GE" dirty="0" smtClean="0"/>
              <a:t>ხშირი ნერვიული „ჩავარდნები“ (არამოტივირებული რისხვის ამოფრქვევა ან ურთიერთობებზე უარის თქმა, „ტავის თავში ჩაკეტვა“) ;</a:t>
            </a:r>
          </a:p>
          <a:p>
            <a:pPr lvl="0"/>
            <a:r>
              <a:rPr lang="ka-GE" dirty="0" smtClean="0"/>
              <a:t>ნეგატიური ემოციურობის მუდმივი განცდა, რომელთათვის არავითარი გარეგნული მიზეზი  არ არსებობს(დანაშაულის, წყენის, ეჭვის, </a:t>
            </a:r>
            <a:r>
              <a:rPr lang="ka-GE" dirty="0" err="1" smtClean="0"/>
              <a:t>შებოჭილობების</a:t>
            </a:r>
            <a:r>
              <a:rPr lang="ka-GE" dirty="0" smtClean="0"/>
              <a:t> შეგრძნება); </a:t>
            </a:r>
          </a:p>
          <a:p>
            <a:pPr lvl="0"/>
            <a:r>
              <a:rPr lang="ka-GE" dirty="0" smtClean="0"/>
              <a:t>გაუცნობიერებელი მღელვარებისა და გაძლიერებული შფოთვის შეგრძნება (თითქოს რაღაც ისე არ არის როგორც უნდა იყოს); </a:t>
            </a:r>
          </a:p>
          <a:p>
            <a:pPr lvl="0"/>
            <a:r>
              <a:rPr lang="ka-GE" dirty="0" err="1" smtClean="0"/>
              <a:t>ჰიპერ</a:t>
            </a:r>
            <a:r>
              <a:rPr lang="ka-GE" dirty="0" smtClean="0"/>
              <a:t> პასუხისმგებლობისა და </a:t>
            </a:r>
            <a:r>
              <a:rPr lang="ka-GE" dirty="0" smtClean="0"/>
              <a:t>მუდმივი შიშის შეგრძნება, რომ რაღაც „არ გამოვა“ ან ადამიანი „ვერ გაუმკლავდება“</a:t>
            </a:r>
          </a:p>
          <a:p>
            <a:pPr lvl="0"/>
            <a:r>
              <a:rPr lang="ka-GE" dirty="0" smtClean="0"/>
              <a:t>ზოგადი ნეგატიური განწყობა ცხოვრებისეული და პროფესიული  პერსპექტივების მიმართ (როგორადაც არ უნდა ეცადო, მაინც არაფერი გამოვა). </a:t>
            </a:r>
            <a:endParaRPr lang="en-US" dirty="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0600" y="0"/>
            <a:ext cx="8153400" cy="1417638"/>
          </a:xfrm>
        </p:spPr>
        <p:txBody>
          <a:bodyPr>
            <a:normAutofit fontScale="90000"/>
          </a:bodyPr>
          <a:lstStyle/>
          <a:p>
            <a:r>
              <a:rPr lang="ka-GE" i="1" dirty="0" smtClean="0"/>
              <a:t>პროფესიული გადაწვის ქცევით სიმპტომებს განეკუთვნებიან:</a:t>
            </a:r>
            <a:r>
              <a:rPr lang="en-US" dirty="0" smtClean="0"/>
              <a:t/>
            </a:r>
            <a:br>
              <a:rPr lang="en-US" dirty="0" smtClean="0"/>
            </a:br>
            <a:endParaRPr lang="en-US" dirty="0"/>
          </a:p>
        </p:txBody>
      </p:sp>
      <p:sp>
        <p:nvSpPr>
          <p:cNvPr id="3" name="შიგთავსის ჩანაცვლების ველი 2"/>
          <p:cNvSpPr>
            <a:spLocks noGrp="1"/>
          </p:cNvSpPr>
          <p:nvPr>
            <p:ph idx="1"/>
          </p:nvPr>
        </p:nvSpPr>
        <p:spPr>
          <a:xfrm>
            <a:off x="990600" y="1447800"/>
            <a:ext cx="8153400" cy="5410200"/>
          </a:xfrm>
        </p:spPr>
        <p:txBody>
          <a:bodyPr>
            <a:normAutofit fontScale="92500" lnSpcReduction="20000"/>
          </a:bodyPr>
          <a:lstStyle/>
          <a:p>
            <a:pPr lvl="0"/>
            <a:r>
              <a:rPr lang="ka-GE" dirty="0" smtClean="0"/>
              <a:t>შეგრძნება, რომ სამუშაო სულ უფრო და უფრო მძიმდება, ხოლო მისი შესრულება უფრო მძიმდება; ხოლო მისი შესრულება უფრო და უფრო რთულია</a:t>
            </a:r>
          </a:p>
          <a:p>
            <a:pPr lvl="0"/>
            <a:r>
              <a:rPr lang="ka-GE" dirty="0" smtClean="0"/>
              <a:t>უსარგებლობის შეგრძნება, გაუმჯობესების მიმართ რწმენის დაკარგვა, ენთუზიაზმის </a:t>
            </a:r>
            <a:r>
              <a:rPr lang="ka-GE" dirty="0" err="1" smtClean="0"/>
              <a:t>მინავლება,სამუშაოს</a:t>
            </a:r>
            <a:r>
              <a:rPr lang="ka-GE" dirty="0" smtClean="0"/>
              <a:t> მიმართ,  შედეგებისადმი  </a:t>
            </a:r>
            <a:r>
              <a:rPr lang="en-GB" dirty="0" smtClean="0"/>
              <a:t>გ</a:t>
            </a:r>
            <a:r>
              <a:rPr lang="ka-GE" dirty="0" err="1" smtClean="0"/>
              <a:t>ულგრილი</a:t>
            </a:r>
            <a:r>
              <a:rPr lang="ka-GE" dirty="0" smtClean="0"/>
              <a:t> დამოკიდებულება;</a:t>
            </a:r>
          </a:p>
          <a:p>
            <a:pPr lvl="0"/>
            <a:r>
              <a:rPr lang="ka-GE" dirty="0" smtClean="0"/>
              <a:t>მნიშვნელოვანი, პრიორიტეტული დავალებების შეუსრულებლობა და წვრილ მეორეხარისხოვან ისეთ დავალებაზე „გაჩხერა“, და მათზე სამუშაო დროის დიდი ნაწილის ხარჯვა;</a:t>
            </a:r>
          </a:p>
          <a:p>
            <a:pPr marL="82296" lvl="0" indent="0">
              <a:buNone/>
            </a:pPr>
            <a:endParaRPr lang="en-US" dirty="0" smtClean="0"/>
          </a:p>
          <a:p>
            <a:endParaRPr lang="en-US" dirty="0"/>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0600" y="0"/>
            <a:ext cx="8153400" cy="1752600"/>
          </a:xfrm>
        </p:spPr>
        <p:txBody>
          <a:bodyPr>
            <a:normAutofit fontScale="90000"/>
          </a:bodyPr>
          <a:lstStyle/>
          <a:p>
            <a:r>
              <a:rPr lang="ka-GE" dirty="0" err="1" smtClean="0"/>
              <a:t>მასლაჩის</a:t>
            </a:r>
            <a:r>
              <a:rPr lang="ka-GE" dirty="0" smtClean="0"/>
              <a:t> მრავალგანზომილებიანი მოდელი,  სადაც გამოყო სამი სკალა: </a:t>
            </a:r>
            <a:endParaRPr lang="en-US" dirty="0"/>
          </a:p>
        </p:txBody>
      </p:sp>
      <p:sp>
        <p:nvSpPr>
          <p:cNvPr id="3" name="შიგთავსის ჩანაცვლების ველი 2"/>
          <p:cNvSpPr>
            <a:spLocks noGrp="1"/>
          </p:cNvSpPr>
          <p:nvPr>
            <p:ph idx="1"/>
          </p:nvPr>
        </p:nvSpPr>
        <p:spPr>
          <a:xfrm>
            <a:off x="990600" y="1752600"/>
            <a:ext cx="8153400" cy="5105400"/>
          </a:xfrm>
        </p:spPr>
        <p:txBody>
          <a:bodyPr>
            <a:normAutofit/>
          </a:bodyPr>
          <a:lstStyle/>
          <a:p>
            <a:endParaRPr lang="ka-GE" dirty="0" smtClean="0"/>
          </a:p>
          <a:p>
            <a:r>
              <a:rPr lang="ka-GE" dirty="0" err="1" smtClean="0"/>
              <a:t>ემოციული</a:t>
            </a:r>
            <a:r>
              <a:rPr lang="ka-GE" dirty="0" smtClean="0"/>
              <a:t> გამოფიტვა;</a:t>
            </a:r>
          </a:p>
          <a:p>
            <a:pPr>
              <a:buNone/>
            </a:pPr>
            <a:endParaRPr lang="ka-GE" dirty="0" smtClean="0"/>
          </a:p>
          <a:p>
            <a:pPr>
              <a:buNone/>
            </a:pPr>
            <a:endParaRPr lang="ka-GE" dirty="0" smtClean="0"/>
          </a:p>
          <a:p>
            <a:r>
              <a:rPr lang="ka-GE" dirty="0" smtClean="0"/>
              <a:t>დეპერსონალიზაცია;</a:t>
            </a:r>
          </a:p>
          <a:p>
            <a:pPr>
              <a:buNone/>
            </a:pPr>
            <a:endParaRPr lang="ka-GE" dirty="0" smtClean="0"/>
          </a:p>
          <a:p>
            <a:pPr>
              <a:buNone/>
            </a:pPr>
            <a:endParaRPr lang="ka-GE" dirty="0" smtClean="0"/>
          </a:p>
          <a:p>
            <a:r>
              <a:rPr lang="ka-GE" dirty="0" smtClean="0"/>
              <a:t> შემცირებული პიროვნული მიღწევა.</a:t>
            </a:r>
            <a:endParaRPr lang="en-US" dirty="0"/>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dirty="0" smtClean="0"/>
              <a:t>ემოციური გამოფიტვის (EE) </a:t>
            </a:r>
            <a:endParaRPr lang="en-US" dirty="0"/>
          </a:p>
        </p:txBody>
      </p:sp>
      <p:sp>
        <p:nvSpPr>
          <p:cNvPr id="3" name="შიგთავსის ჩანაცვლების ველი 2"/>
          <p:cNvSpPr>
            <a:spLocks noGrp="1"/>
          </p:cNvSpPr>
          <p:nvPr>
            <p:ph idx="1"/>
          </p:nvPr>
        </p:nvSpPr>
        <p:spPr>
          <a:xfrm>
            <a:off x="1066800" y="1447800"/>
            <a:ext cx="4114800" cy="5410200"/>
          </a:xfrm>
        </p:spPr>
        <p:txBody>
          <a:bodyPr>
            <a:normAutofit fontScale="85000" lnSpcReduction="10000"/>
          </a:bodyPr>
          <a:lstStyle/>
          <a:p>
            <a:pPr>
              <a:buNone/>
            </a:pPr>
            <a:r>
              <a:rPr lang="ka-GE" dirty="0" smtClean="0"/>
              <a:t>  დროს პიროვნება გრძნობს, რომ პირადი ემოციური რესურსი ამოწურა და სტრესორებისადმი ძლიერ მოწყვლადია, უჩნდება დაღლილობის შეგრძნება, რომელიც გამოწვეულია სამსახურის სპეციფიკით.</a:t>
            </a:r>
            <a:endParaRPr lang="en-US" dirty="0"/>
          </a:p>
        </p:txBody>
      </p:sp>
      <p:pic>
        <p:nvPicPr>
          <p:cNvPr id="9218" name="Picture 2" descr="D:\Documents\Desktop\2017022321102173616.jpg"/>
          <p:cNvPicPr>
            <a:picLocks noChangeAspect="1" noChangeArrowheads="1"/>
          </p:cNvPicPr>
          <p:nvPr/>
        </p:nvPicPr>
        <p:blipFill>
          <a:blip r:embed="rId2"/>
          <a:srcRect/>
          <a:stretch>
            <a:fillRect/>
          </a:stretch>
        </p:blipFill>
        <p:spPr bwMode="auto">
          <a:xfrm>
            <a:off x="5181600" y="1447800"/>
            <a:ext cx="3962400" cy="5410200"/>
          </a:xfrm>
          <a:prstGeom prst="rect">
            <a:avLst/>
          </a:prstGeom>
          <a:noFill/>
        </p:spPr>
      </p:pic>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dirty="0" smtClean="0"/>
              <a:t>დეპერსონალიზაციის (DP) </a:t>
            </a:r>
            <a:endParaRPr lang="en-US" dirty="0"/>
          </a:p>
        </p:txBody>
      </p:sp>
      <p:sp>
        <p:nvSpPr>
          <p:cNvPr id="3" name="შიგთავსის ჩანაცვლების ველი 2"/>
          <p:cNvSpPr>
            <a:spLocks noGrp="1"/>
          </p:cNvSpPr>
          <p:nvPr>
            <p:ph idx="1"/>
          </p:nvPr>
        </p:nvSpPr>
        <p:spPr>
          <a:xfrm>
            <a:off x="990600" y="1447800"/>
            <a:ext cx="4876800" cy="5410200"/>
          </a:xfrm>
        </p:spPr>
        <p:txBody>
          <a:bodyPr>
            <a:normAutofit fontScale="92500" lnSpcReduction="10000"/>
          </a:bodyPr>
          <a:lstStyle/>
          <a:p>
            <a:pPr>
              <a:buNone/>
            </a:pPr>
            <a:r>
              <a:rPr lang="ka-GE" dirty="0" smtClean="0"/>
              <a:t>  დროს პიროვნება საკუთარი თავის სხვებისაგან </a:t>
            </a:r>
            <a:r>
              <a:rPr lang="ka-GE" dirty="0" err="1" smtClean="0"/>
              <a:t>დისტანცირებას</a:t>
            </a:r>
            <a:r>
              <a:rPr lang="ka-GE" dirty="0" smtClean="0"/>
              <a:t> ახდენს და სხვას არ განიხილავს როგორც პიროვნებას. იგი შეიძლება გამოიხატოს მოსწავლეებისა და სამუშაო გარემოსადმი ცინიკური დამოკიდებულებით.</a:t>
            </a:r>
            <a:endParaRPr lang="en-US" dirty="0"/>
          </a:p>
        </p:txBody>
      </p:sp>
      <p:pic>
        <p:nvPicPr>
          <p:cNvPr id="10242" name="Picture 2" descr="D:\Documents\Desktop\71443.jpg"/>
          <p:cNvPicPr>
            <a:picLocks noChangeAspect="1" noChangeArrowheads="1"/>
          </p:cNvPicPr>
          <p:nvPr/>
        </p:nvPicPr>
        <p:blipFill>
          <a:blip r:embed="rId2"/>
          <a:srcRect/>
          <a:stretch>
            <a:fillRect/>
          </a:stretch>
        </p:blipFill>
        <p:spPr bwMode="auto">
          <a:xfrm>
            <a:off x="5943600" y="1447800"/>
            <a:ext cx="3200400" cy="5410200"/>
          </a:xfrm>
          <a:prstGeom prst="rect">
            <a:avLst/>
          </a:prstGeom>
          <a:noFill/>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ka-GE" dirty="0" smtClean="0"/>
              <a:t>პიროვნული მიღწევების რედუქციის (PA)</a:t>
            </a:r>
            <a:endParaRPr lang="en-US" dirty="0"/>
          </a:p>
        </p:txBody>
      </p:sp>
      <p:sp>
        <p:nvSpPr>
          <p:cNvPr id="3" name="შიგთავსის ჩანაცვლების ველი 2"/>
          <p:cNvSpPr>
            <a:spLocks noGrp="1"/>
          </p:cNvSpPr>
          <p:nvPr>
            <p:ph idx="1"/>
          </p:nvPr>
        </p:nvSpPr>
        <p:spPr>
          <a:xfrm>
            <a:off x="990600" y="1447800"/>
            <a:ext cx="4724400" cy="5410200"/>
          </a:xfrm>
        </p:spPr>
        <p:txBody>
          <a:bodyPr>
            <a:normAutofit fontScale="92500" lnSpcReduction="20000"/>
          </a:bodyPr>
          <a:lstStyle/>
          <a:p>
            <a:endParaRPr lang="ka-GE" dirty="0" smtClean="0"/>
          </a:p>
          <a:p>
            <a:pPr>
              <a:buNone/>
            </a:pPr>
            <a:r>
              <a:rPr lang="ka-GE" dirty="0" smtClean="0"/>
              <a:t>  დროს მუშაკს უვითარდება საკუთარ პროფესიულ სფეროში არაკომპეტენტურობის, წარუმატებლობის განცდა, დაბალი მიღწევის მოთხოვნილება. პიროვნება საკუთარ სამუშაოს სხვებთან შედარებით დაბალ შეფასებას აძლევს</a:t>
            </a:r>
            <a:endParaRPr lang="en-US" dirty="0"/>
          </a:p>
        </p:txBody>
      </p:sp>
      <p:pic>
        <p:nvPicPr>
          <p:cNvPr id="11266" name="Picture 2" descr="D:\Documents\Desktop\teacher-smiling.jpg"/>
          <p:cNvPicPr>
            <a:picLocks noChangeAspect="1" noChangeArrowheads="1"/>
          </p:cNvPicPr>
          <p:nvPr/>
        </p:nvPicPr>
        <p:blipFill>
          <a:blip r:embed="rId2"/>
          <a:srcRect/>
          <a:stretch>
            <a:fillRect/>
          </a:stretch>
        </p:blipFill>
        <p:spPr bwMode="auto">
          <a:xfrm>
            <a:off x="5410200" y="1676400"/>
            <a:ext cx="3733800" cy="5162550"/>
          </a:xfrm>
          <a:prstGeom prst="rect">
            <a:avLst/>
          </a:prstGeom>
          <a:noFill/>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ka-GE" b="1" dirty="0" smtClean="0"/>
              <a:t>მონაცემების ანალიზი</a:t>
            </a:r>
            <a:r>
              <a:rPr lang="en-US" dirty="0" smtClean="0"/>
              <a:t/>
            </a:r>
            <a:br>
              <a:rPr lang="en-US" dirty="0" smtClean="0"/>
            </a:br>
            <a:endParaRPr lang="en-US" dirty="0"/>
          </a:p>
        </p:txBody>
      </p:sp>
      <p:sp>
        <p:nvSpPr>
          <p:cNvPr id="3" name="შიგთავსის ჩანაცვლების ველი 2"/>
          <p:cNvSpPr>
            <a:spLocks noGrp="1"/>
          </p:cNvSpPr>
          <p:nvPr>
            <p:ph idx="1"/>
          </p:nvPr>
        </p:nvSpPr>
        <p:spPr/>
        <p:txBody>
          <a:bodyPr>
            <a:normAutofit/>
          </a:bodyPr>
          <a:lstStyle/>
          <a:p>
            <a:r>
              <a:rPr lang="ka-GE" dirty="0" smtClean="0"/>
              <a:t>კვლევაში მონაწილეობას ღებულობდა 2</a:t>
            </a:r>
            <a:r>
              <a:rPr lang="en-US" dirty="0" smtClean="0"/>
              <a:t>00 </a:t>
            </a:r>
            <a:r>
              <a:rPr lang="ka-GE" dirty="0" smtClean="0"/>
              <a:t>რესპოდენტი. </a:t>
            </a:r>
            <a:endParaRPr lang="en-US" dirty="0" smtClean="0"/>
          </a:p>
          <a:p>
            <a:pPr>
              <a:buNone/>
            </a:pPr>
            <a:endParaRPr lang="ka-GE" dirty="0" smtClean="0"/>
          </a:p>
          <a:p>
            <a:r>
              <a:rPr lang="ka-GE" dirty="0" smtClean="0"/>
              <a:t>კვლევა ჩატარდა 4 ასაკობრივ ჯგუფში (თითოეულ ჯგუფში რესპოდენტთა რაოდენობა 25). კვლევა ტარდებოდა ბათუმის და ქობულეთის  საჯარო სკოლებში.</a:t>
            </a:r>
            <a:endParaRPr lang="en-US" dirty="0" smtClean="0"/>
          </a:p>
          <a:p>
            <a:endParaRPr lang="en-US" dirty="0"/>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381000" y="274638"/>
            <a:ext cx="8305800" cy="1477962"/>
          </a:xfrm>
        </p:spPr>
        <p:txBody>
          <a:bodyPr>
            <a:normAutofit fontScale="90000"/>
          </a:bodyPr>
          <a:lstStyle/>
          <a:p>
            <a:r>
              <a:rPr lang="ka-GE" sz="3600" b="1" dirty="0" smtClean="0"/>
              <a:t/>
            </a:r>
            <a:br>
              <a:rPr lang="ka-GE" sz="3600" b="1" dirty="0" smtClean="0"/>
            </a:br>
            <a:r>
              <a:rPr lang="ka-GE" sz="3600" b="1" dirty="0" smtClean="0"/>
              <a:t/>
            </a:r>
            <a:br>
              <a:rPr lang="ka-GE" sz="3600" b="1" dirty="0" smtClean="0"/>
            </a:br>
            <a:r>
              <a:rPr lang="ka-GE" sz="3600" b="1" dirty="0" smtClean="0"/>
              <a:t>პროფესიული  გადაწვის შესწავლა მასწავლებლებთან ასაკისა და სტაჟის მიხედვით</a:t>
            </a:r>
            <a:r>
              <a:rPr lang="en-US" dirty="0" smtClean="0"/>
              <a:t/>
            </a:r>
            <a:br>
              <a:rPr lang="en-US" dirty="0" smtClean="0"/>
            </a:br>
            <a:endParaRPr lang="en-US" dirty="0"/>
          </a:p>
        </p:txBody>
      </p:sp>
      <p:sp>
        <p:nvSpPr>
          <p:cNvPr id="3" name="შიგთავსის ჩანაცვლების ველი 2"/>
          <p:cNvSpPr>
            <a:spLocks noGrp="1"/>
          </p:cNvSpPr>
          <p:nvPr>
            <p:ph idx="1"/>
          </p:nvPr>
        </p:nvSpPr>
        <p:spPr>
          <a:xfrm>
            <a:off x="457200" y="2133600"/>
            <a:ext cx="8229600" cy="3992563"/>
          </a:xfrm>
        </p:spPr>
        <p:txBody>
          <a:bodyPr/>
          <a:lstStyle/>
          <a:p>
            <a:endParaRPr lang="en-US" dirty="0"/>
          </a:p>
        </p:txBody>
      </p:sp>
      <p:pic>
        <p:nvPicPr>
          <p:cNvPr id="1026" name="Picture 2" descr="D:\Documents\Desktop\2017070921372679598.jpg"/>
          <p:cNvPicPr>
            <a:picLocks noChangeAspect="1" noChangeArrowheads="1"/>
          </p:cNvPicPr>
          <p:nvPr/>
        </p:nvPicPr>
        <p:blipFill>
          <a:blip r:embed="rId2"/>
          <a:srcRect/>
          <a:stretch>
            <a:fillRect/>
          </a:stretch>
        </p:blipFill>
        <p:spPr bwMode="auto">
          <a:xfrm>
            <a:off x="990600" y="2133600"/>
            <a:ext cx="7696200" cy="4495800"/>
          </a:xfrm>
          <a:prstGeom prst="rect">
            <a:avLst/>
          </a:prstGeom>
          <a:noFill/>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0600" y="0"/>
            <a:ext cx="8153400" cy="1981200"/>
          </a:xfrm>
        </p:spPr>
        <p:txBody>
          <a:bodyPr>
            <a:noAutofit/>
          </a:bodyPr>
          <a:lstStyle/>
          <a:p>
            <a:r>
              <a:rPr lang="ka-GE" sz="2000" dirty="0" smtClean="0"/>
              <a:t>ჩატარებული კვლევის შედეგად ირკვევა, რომ ჩვენს მიერ გამოკითხულ რესპოდენტთა ემოციური გამოფიტვის მაღალი მაჩვენებელი ვლინდება ახალგაზრდა პედაგოგებთან(23-30 წელი), რაც ვფიქრობთ, განპირობებულია გამოცდილების ნაკლებობით.  </a:t>
            </a:r>
            <a:r>
              <a:rPr lang="en-US" sz="2000" dirty="0" smtClean="0"/>
              <a:t/>
            </a:r>
            <a:br>
              <a:rPr lang="en-US" sz="2000" dirty="0" smtClean="0"/>
            </a:br>
            <a:endParaRPr lang="en-US" sz="2000" dirty="0"/>
          </a:p>
        </p:txBody>
      </p:sp>
      <p:graphicFrame>
        <p:nvGraphicFramePr>
          <p:cNvPr id="4" name="შიგთავსის ჩანაცვლების ველი 3"/>
          <p:cNvGraphicFramePr>
            <a:graphicFrameLocks noGrp="1"/>
          </p:cNvGraphicFramePr>
          <p:nvPr>
            <p:ph idx="1"/>
          </p:nvPr>
        </p:nvGraphicFramePr>
        <p:xfrm>
          <a:off x="990600" y="1676400"/>
          <a:ext cx="81534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0600" y="0"/>
            <a:ext cx="8153400" cy="2286000"/>
          </a:xfrm>
        </p:spPr>
        <p:txBody>
          <a:bodyPr>
            <a:noAutofit/>
          </a:bodyPr>
          <a:lstStyle/>
          <a:p>
            <a:pPr algn="just"/>
            <a:r>
              <a:rPr lang="ka-GE" sz="2000" dirty="0" smtClean="0"/>
              <a:t>კვლევის მონაცემების მიხედვით ჩანს, რომ ახალგაზრდა პედაგოგებთან ვლინდება დეპერსონალიზაციის მაღალი დონე(რესპოდენტების 60%) და ასევე, 41-50 წლის მასწავლებლებთან(რესპოდენტების 52%). ჩვენი აზრით, ამის გამომწვევი გახლავთ, ის რომ პედაგოგებს აქვთ ნაკლები გამოცდილება, რაც თავისთავად ზრდის შფოთვის დონეს.</a:t>
            </a:r>
            <a:endParaRPr lang="en-US" sz="2000" dirty="0"/>
          </a:p>
        </p:txBody>
      </p:sp>
      <p:graphicFrame>
        <p:nvGraphicFramePr>
          <p:cNvPr id="4" name="შიგთავსის ჩანაცვლების ველი 3"/>
          <p:cNvGraphicFramePr>
            <a:graphicFrameLocks noGrp="1"/>
          </p:cNvGraphicFramePr>
          <p:nvPr>
            <p:ph idx="1"/>
          </p:nvPr>
        </p:nvGraphicFramePr>
        <p:xfrm>
          <a:off x="990600" y="2286000"/>
          <a:ext cx="8153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0600" y="0"/>
            <a:ext cx="8153400" cy="1524000"/>
          </a:xfrm>
        </p:spPr>
        <p:txBody>
          <a:bodyPr>
            <a:normAutofit/>
          </a:bodyPr>
          <a:lstStyle/>
          <a:p>
            <a:r>
              <a:rPr lang="ka-GE" sz="2000" dirty="0" smtClean="0"/>
              <a:t>პროფესიონალიზმის რედუქციის კვლევის შედეგების ანალიზმა აჩვენა, რომ ამ მახასიათებლის მიხედვით სხვადასხვა ასაკობრივ ჯგუფებში სტატისტიკურად სანდო განსხვავება არ ფიქსირდება.</a:t>
            </a:r>
            <a:endParaRPr lang="en-US" sz="2000" dirty="0"/>
          </a:p>
        </p:txBody>
      </p:sp>
      <p:graphicFrame>
        <p:nvGraphicFramePr>
          <p:cNvPr id="4" name="შიგთავსის ჩანაცვლების ველი 3"/>
          <p:cNvGraphicFramePr>
            <a:graphicFrameLocks noGrp="1"/>
          </p:cNvGraphicFramePr>
          <p:nvPr>
            <p:ph idx="1"/>
          </p:nvPr>
        </p:nvGraphicFramePr>
        <p:xfrm>
          <a:off x="990600" y="1981200"/>
          <a:ext cx="81534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0600" y="0"/>
            <a:ext cx="8153400" cy="1905000"/>
          </a:xfrm>
        </p:spPr>
        <p:txBody>
          <a:bodyPr>
            <a:normAutofit/>
          </a:bodyPr>
          <a:lstStyle/>
          <a:p>
            <a:r>
              <a:rPr lang="ka-GE" sz="2000" dirty="0" smtClean="0"/>
              <a:t>ირკვევა, რომ </a:t>
            </a:r>
            <a:r>
              <a:rPr lang="ka-GE" sz="2000" dirty="0" err="1" smtClean="0"/>
              <a:t>ახალდამწყებ</a:t>
            </a:r>
            <a:r>
              <a:rPr lang="ka-GE" sz="2000" dirty="0" smtClean="0"/>
              <a:t> პედაგოგების 39% დამახასიათებელია მაღალი ემოციური გამოფიტვა, ხოლო ემოციური გამოფიტვის საშუალო დონე ვლინდება 11-15 წლამდე სამუშაო გამოცდილების მქონე  მასწავლებლებთან, სულ 64%.</a:t>
            </a:r>
            <a:r>
              <a:rPr lang="en-US" sz="2000" dirty="0" smtClean="0"/>
              <a:t/>
            </a:r>
            <a:br>
              <a:rPr lang="en-US" sz="2000" dirty="0" smtClean="0"/>
            </a:br>
            <a:endParaRPr lang="en-US" sz="2000" dirty="0"/>
          </a:p>
        </p:txBody>
      </p:sp>
      <p:graphicFrame>
        <p:nvGraphicFramePr>
          <p:cNvPr id="4" name="შიგთავსის ჩანაცვლების ველი 3"/>
          <p:cNvGraphicFramePr>
            <a:graphicFrameLocks noGrp="1"/>
          </p:cNvGraphicFramePr>
          <p:nvPr>
            <p:ph idx="1"/>
          </p:nvPr>
        </p:nvGraphicFramePr>
        <p:xfrm>
          <a:off x="990600" y="2133600"/>
          <a:ext cx="81534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0600" y="0"/>
            <a:ext cx="8153400" cy="1981200"/>
          </a:xfrm>
        </p:spPr>
        <p:txBody>
          <a:bodyPr>
            <a:normAutofit/>
          </a:bodyPr>
          <a:lstStyle/>
          <a:p>
            <a:r>
              <a:rPr lang="ka-GE" sz="2000" dirty="0" smtClean="0"/>
              <a:t>რაც შეეხება დეპერსონალიზაციას ზოგადად სტატისტიკურად სანდო მაჩვენებლებია ყველა ჯგუფში, თუმცა ყველაზე მაღალი დონე ვლინდება </a:t>
            </a:r>
            <a:r>
              <a:rPr lang="ka-GE" sz="2000" dirty="0" err="1" smtClean="0"/>
              <a:t>ახალდამწყებ</a:t>
            </a:r>
            <a:r>
              <a:rPr lang="ka-GE" sz="2000" dirty="0" smtClean="0"/>
              <a:t> პედაგოგებთან  57%.</a:t>
            </a:r>
            <a:endParaRPr lang="en-US" sz="2000" dirty="0"/>
          </a:p>
        </p:txBody>
      </p:sp>
      <p:graphicFrame>
        <p:nvGraphicFramePr>
          <p:cNvPr id="4" name="შიგთავსის ჩანაცვლების ველი 3"/>
          <p:cNvGraphicFramePr>
            <a:graphicFrameLocks noGrp="1"/>
          </p:cNvGraphicFramePr>
          <p:nvPr>
            <p:ph idx="1"/>
          </p:nvPr>
        </p:nvGraphicFramePr>
        <p:xfrm>
          <a:off x="990600" y="1981200"/>
          <a:ext cx="81534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0600" y="0"/>
            <a:ext cx="8153400" cy="1828800"/>
          </a:xfrm>
        </p:spPr>
        <p:txBody>
          <a:bodyPr>
            <a:normAutofit/>
          </a:bodyPr>
          <a:lstStyle/>
          <a:p>
            <a:r>
              <a:rPr lang="ka-GE" sz="2000" dirty="0" smtClean="0"/>
              <a:t>პროფესიონალიზმის რედუქციის მიხედვით სანდო განსხვავებები არ შეინიშნება სამუშაო გამოცდილების მქონე პედაგოგთა არც ერთ ჯგუფში.</a:t>
            </a:r>
            <a:r>
              <a:rPr lang="en-US" sz="2000" dirty="0" smtClean="0"/>
              <a:t/>
            </a:r>
            <a:br>
              <a:rPr lang="en-US" sz="2000" dirty="0" smtClean="0"/>
            </a:br>
            <a:endParaRPr lang="en-US" sz="2000" dirty="0"/>
          </a:p>
        </p:txBody>
      </p:sp>
      <p:graphicFrame>
        <p:nvGraphicFramePr>
          <p:cNvPr id="4" name="შიგთავსის ჩანაცვლების ველი 3"/>
          <p:cNvGraphicFramePr>
            <a:graphicFrameLocks noGrp="1"/>
          </p:cNvGraphicFramePr>
          <p:nvPr>
            <p:ph idx="1"/>
          </p:nvPr>
        </p:nvGraphicFramePr>
        <p:xfrm>
          <a:off x="990600" y="1828800"/>
          <a:ext cx="81534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0600" y="0"/>
            <a:ext cx="8153400" cy="1219200"/>
          </a:xfrm>
        </p:spPr>
        <p:txBody>
          <a:bodyPr/>
          <a:lstStyle/>
          <a:p>
            <a:r>
              <a:rPr lang="ka-GE" dirty="0" smtClean="0"/>
              <a:t>დასკვნა</a:t>
            </a:r>
            <a:endParaRPr lang="en-US" dirty="0"/>
          </a:p>
        </p:txBody>
      </p:sp>
      <p:sp>
        <p:nvSpPr>
          <p:cNvPr id="3" name="შიგთავსის ჩანაცვლების ველი 2"/>
          <p:cNvSpPr>
            <a:spLocks noGrp="1"/>
          </p:cNvSpPr>
          <p:nvPr>
            <p:ph idx="1"/>
          </p:nvPr>
        </p:nvSpPr>
        <p:spPr>
          <a:xfrm>
            <a:off x="990600" y="1143000"/>
            <a:ext cx="8153400" cy="5715000"/>
          </a:xfrm>
        </p:spPr>
        <p:txBody>
          <a:bodyPr>
            <a:normAutofit fontScale="70000" lnSpcReduction="20000"/>
          </a:bodyPr>
          <a:lstStyle/>
          <a:p>
            <a:pPr>
              <a:buNone/>
            </a:pPr>
            <a:r>
              <a:rPr lang="ka-GE" dirty="0" smtClean="0"/>
              <a:t>	</a:t>
            </a:r>
          </a:p>
          <a:p>
            <a:r>
              <a:rPr lang="ka-GE" dirty="0" smtClean="0"/>
              <a:t>ამრიგად, ჩატარებული კვლევის შედეგებმა ნაწილობრივ დაადასტურა კვლევის დასაწყისში ჩამოყალიბებული ჰიპოთეზა, რომელთა მიხედვითაც:</a:t>
            </a:r>
          </a:p>
          <a:p>
            <a:pPr>
              <a:buNone/>
            </a:pPr>
            <a:endParaRPr lang="ka-GE" dirty="0" smtClean="0"/>
          </a:p>
          <a:p>
            <a:r>
              <a:rPr lang="ka-GE" dirty="0" smtClean="0"/>
              <a:t>მასწავლებლების პროფესიულ გადაწვაზე გავლენას ახდენს ასაკი და სამუშაო გამოცდილება. </a:t>
            </a:r>
          </a:p>
          <a:p>
            <a:pPr>
              <a:buNone/>
            </a:pPr>
            <a:endParaRPr lang="ka-GE" dirty="0" smtClean="0"/>
          </a:p>
          <a:p>
            <a:r>
              <a:rPr lang="ka-GE" dirty="0" smtClean="0"/>
              <a:t>კერძოდ, ახალგაზრდა და </a:t>
            </a:r>
            <a:r>
              <a:rPr lang="ka-GE" smtClean="0"/>
              <a:t>ასევე </a:t>
            </a:r>
            <a:r>
              <a:rPr lang="ka-GE" smtClean="0"/>
              <a:t>ახალ დამწყები </a:t>
            </a:r>
            <a:r>
              <a:rPr lang="ka-GE" dirty="0" smtClean="0"/>
              <a:t>პედაგოგებისთვის დამახასიათებელია პროფესიული გადაწვის მაღალი მაჩვენებლები ორი მნიშვნელოვანი მიმართულებით: ემოციური გამოფიტვა და დეპერსონალიზაცია. რაც ვფიქრობთ განპირობებულია იმით, რომ </a:t>
            </a:r>
            <a:r>
              <a:rPr lang="ka-GE" dirty="0" smtClean="0"/>
              <a:t>ახალ დამწყები </a:t>
            </a:r>
            <a:r>
              <a:rPr lang="ka-GE" dirty="0" smtClean="0"/>
              <a:t>პედაგოგებს არ აქვთ გავარჯიშებული პედაგოგიური უნარები და არ აქვთ საკმარისი პრაქტიკული გამოცდილება რაც მნიშვნელოვანწილად ზრდის შფოთვისა და სტრესის დონეს და შესაბამისად იწვევს პროფესიულ გადაწვას.</a:t>
            </a:r>
            <a:endParaRPr lang="en-US" dirty="0" smtClean="0"/>
          </a:p>
          <a:p>
            <a:endParaRPr lang="en-US" dirty="0"/>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304800" y="274638"/>
            <a:ext cx="8382000" cy="3001962"/>
          </a:xfrm>
        </p:spPr>
        <p:txBody>
          <a:bodyPr>
            <a:normAutofit/>
          </a:bodyPr>
          <a:lstStyle/>
          <a:p>
            <a:endParaRPr lang="en-US" dirty="0">
              <a:latin typeface="AcadMtavr" pitchFamily="2" charset="0"/>
            </a:endParaRPr>
          </a:p>
        </p:txBody>
      </p:sp>
      <p:sp>
        <p:nvSpPr>
          <p:cNvPr id="3" name="შიგთავსის ჩანაცვლების ველი 2"/>
          <p:cNvSpPr>
            <a:spLocks noGrp="1"/>
          </p:cNvSpPr>
          <p:nvPr>
            <p:ph idx="1"/>
          </p:nvPr>
        </p:nvSpPr>
        <p:spPr>
          <a:xfrm>
            <a:off x="381000" y="4114800"/>
            <a:ext cx="8305800" cy="2743200"/>
          </a:xfrm>
        </p:spPr>
        <p:txBody>
          <a:bodyPr>
            <a:normAutofit fontScale="77500" lnSpcReduction="20000"/>
          </a:bodyPr>
          <a:lstStyle/>
          <a:p>
            <a:pPr>
              <a:buNone/>
            </a:pPr>
            <a:r>
              <a:rPr lang="ka-GE" dirty="0" smtClean="0"/>
              <a:t>     </a:t>
            </a:r>
          </a:p>
          <a:p>
            <a:pPr>
              <a:buNone/>
            </a:pPr>
            <a:r>
              <a:rPr lang="ka-GE" dirty="0" smtClean="0"/>
              <a:t>     პედაგოგი- ეს არის თაობათა შემაკავშირებელი რგოლი, საზოგადოებრივ-ისტორიული გამოცდილების მატარებელი, ერის, მთლიანად ცივილიზაციის  საზოგადოებრივ-კულტურული მთლიანობა.  თაობათა უმტკივნეულო ცვლა მნიშვნელოვანწილად განპირობებულია სკოლის - პედაგოგის - როლით.</a:t>
            </a:r>
            <a:endParaRPr lang="en-US" dirty="0"/>
          </a:p>
        </p:txBody>
      </p:sp>
      <p:pic>
        <p:nvPicPr>
          <p:cNvPr id="2050" name="Picture 2" descr="D:\Documents\Desktop\maswavlebelia-cr-721x405.jpg"/>
          <p:cNvPicPr>
            <a:picLocks noChangeAspect="1" noChangeArrowheads="1"/>
          </p:cNvPicPr>
          <p:nvPr/>
        </p:nvPicPr>
        <p:blipFill>
          <a:blip r:embed="rId2"/>
          <a:srcRect/>
          <a:stretch>
            <a:fillRect/>
          </a:stretch>
        </p:blipFill>
        <p:spPr bwMode="auto">
          <a:xfrm>
            <a:off x="304800" y="0"/>
            <a:ext cx="8458200" cy="4267200"/>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0600" y="0"/>
            <a:ext cx="8153400" cy="2590800"/>
          </a:xfrm>
        </p:spPr>
        <p:txBody>
          <a:bodyPr>
            <a:normAutofit/>
          </a:bodyPr>
          <a:lstStyle/>
          <a:p>
            <a:r>
              <a:rPr lang="ka-GE" sz="3600" dirty="0" smtClean="0"/>
              <a:t>მასწავლებლის პროფესიულ საქმიანობას აქვს შემდეგი მახასიათებლები: მოტივირებულობა, </a:t>
            </a:r>
            <a:r>
              <a:rPr lang="ka-GE" sz="3600" dirty="0" err="1" smtClean="0"/>
              <a:t>საგნობრიობა</a:t>
            </a:r>
            <a:r>
              <a:rPr lang="ka-GE" sz="3600" dirty="0" smtClean="0"/>
              <a:t>, პროდუქტიულობა. </a:t>
            </a:r>
            <a:endParaRPr lang="en-US" sz="3600" dirty="0">
              <a:latin typeface="AcadNusx" pitchFamily="2" charset="0"/>
            </a:endParaRPr>
          </a:p>
        </p:txBody>
      </p:sp>
      <p:sp>
        <p:nvSpPr>
          <p:cNvPr id="3" name="შიგთავსის ჩანაცვლების ველი 2"/>
          <p:cNvSpPr>
            <a:spLocks noGrp="1"/>
          </p:cNvSpPr>
          <p:nvPr>
            <p:ph idx="1"/>
          </p:nvPr>
        </p:nvSpPr>
        <p:spPr>
          <a:xfrm>
            <a:off x="0" y="2590800"/>
            <a:ext cx="9144000" cy="4267200"/>
          </a:xfrm>
        </p:spPr>
        <p:txBody>
          <a:bodyPr/>
          <a:lstStyle/>
          <a:p>
            <a:endParaRPr lang="en-US" dirty="0"/>
          </a:p>
        </p:txBody>
      </p:sp>
      <p:pic>
        <p:nvPicPr>
          <p:cNvPr id="3074" name="Picture 2" descr="D:\Documents\Desktop\283791951820867037951492487877162354230306n.jpg"/>
          <p:cNvPicPr>
            <a:picLocks noChangeAspect="1" noChangeArrowheads="1"/>
          </p:cNvPicPr>
          <p:nvPr/>
        </p:nvPicPr>
        <p:blipFill>
          <a:blip r:embed="rId2"/>
          <a:srcRect/>
          <a:stretch>
            <a:fillRect/>
          </a:stretch>
        </p:blipFill>
        <p:spPr bwMode="auto">
          <a:xfrm>
            <a:off x="0" y="2743200"/>
            <a:ext cx="9144000" cy="4114800"/>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304800" y="228600"/>
            <a:ext cx="8834610" cy="2133600"/>
          </a:xfrm>
        </p:spPr>
        <p:txBody>
          <a:bodyPr>
            <a:normAutofit/>
          </a:bodyPr>
          <a:lstStyle/>
          <a:p>
            <a:pPr algn="just"/>
            <a:r>
              <a:rPr lang="ka-GE" sz="2700" b="1" dirty="0" smtClean="0"/>
              <a:t/>
            </a:r>
            <a:br>
              <a:rPr lang="ka-GE" sz="2700" b="1" dirty="0" smtClean="0"/>
            </a:br>
            <a:r>
              <a:rPr lang="ka-GE" sz="2700" b="1" dirty="0" smtClean="0"/>
              <a:t>კვლევის მიზანი. </a:t>
            </a:r>
            <a:r>
              <a:rPr lang="ka-GE" sz="2400" b="1" dirty="0" smtClean="0"/>
              <a:t>პედაგოგთა პროფესიული გადაწვის შესწავლისას ყურადღება გამახვილდა მასწავლებელთა ასაკზე  და სტაჟზე განსაკუთრებით სასკოლო სასწავლო - აღმზრდელობით პროცესში. </a:t>
            </a:r>
            <a:r>
              <a:rPr lang="ka-GE" sz="2400" dirty="0" smtClean="0"/>
              <a:t> </a:t>
            </a:r>
            <a:endParaRPr lang="en-US" sz="2400" dirty="0"/>
          </a:p>
        </p:txBody>
      </p:sp>
      <p:sp>
        <p:nvSpPr>
          <p:cNvPr id="3" name="შიგთავსის ჩანაცვლების ველი 2"/>
          <p:cNvSpPr>
            <a:spLocks noGrp="1"/>
          </p:cNvSpPr>
          <p:nvPr>
            <p:ph idx="1"/>
          </p:nvPr>
        </p:nvSpPr>
        <p:spPr>
          <a:xfrm>
            <a:off x="0" y="2209800"/>
            <a:ext cx="9144000" cy="4648200"/>
          </a:xfrm>
        </p:spPr>
        <p:txBody>
          <a:bodyPr>
            <a:normAutofit fontScale="92500" lnSpcReduction="10000"/>
          </a:bodyPr>
          <a:lstStyle/>
          <a:p>
            <a:pPr>
              <a:buNone/>
            </a:pPr>
            <a:r>
              <a:rPr lang="ka-GE" b="1" dirty="0" smtClean="0"/>
              <a:t>      </a:t>
            </a:r>
            <a:r>
              <a:rPr lang="ka-GE" b="1" dirty="0" smtClean="0"/>
              <a:t>კვლევის ამოცანები</a:t>
            </a:r>
          </a:p>
          <a:p>
            <a:pPr marL="596646" indent="-514350" algn="just">
              <a:buAutoNum type="arabicPeriod"/>
            </a:pPr>
            <a:r>
              <a:rPr lang="ka-GE" b="1" dirty="0" smtClean="0"/>
              <a:t>მასწავლებელთა პიროვნულ საქმიანობაში დავადგინოთ ის ფსიქოლოგიური  თავისებურებანი </a:t>
            </a:r>
            <a:r>
              <a:rPr lang="ka-GE" b="1" dirty="0" smtClean="0"/>
              <a:t> და მაჩვენებლები, რომლებიც ირიბად მაინც დაკავშირებული არიან პროფესიულ გადაწვასთან მასწავლებლების საქმიანობაში.</a:t>
            </a:r>
          </a:p>
          <a:p>
            <a:pPr marL="596646" indent="-514350" algn="just">
              <a:buAutoNum type="arabicPeriod"/>
            </a:pPr>
            <a:r>
              <a:rPr lang="ka-GE" b="1" dirty="0" smtClean="0"/>
              <a:t>გამოვავლინოთ პროფესიული გადაწვის </a:t>
            </a:r>
            <a:r>
              <a:rPr lang="ka-GE" b="1" dirty="0" err="1" smtClean="0"/>
              <a:t>მაჩვენებლი</a:t>
            </a:r>
            <a:r>
              <a:rPr lang="ka-GE" b="1" dirty="0" smtClean="0"/>
              <a:t> მასწავლებელთა სამუშაო გამოცდილების, ასაკის შესაბამისად</a:t>
            </a:r>
            <a:endParaRPr lang="ka-GE" b="1" dirty="0" smtClean="0"/>
          </a:p>
          <a:p>
            <a:pPr marL="596646" indent="-514350">
              <a:buAutoNum type="arabicPeriod"/>
            </a:pPr>
            <a:endParaRPr lang="ka-GE" b="1" dirty="0" smtClean="0"/>
          </a:p>
          <a:p>
            <a:endParaRPr lang="en-US"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066800" y="0"/>
            <a:ext cx="8077200" cy="2514600"/>
          </a:xfrm>
        </p:spPr>
        <p:txBody>
          <a:bodyPr>
            <a:normAutofit fontScale="90000"/>
          </a:bodyPr>
          <a:lstStyle/>
          <a:p>
            <a:pPr algn="just"/>
            <a:r>
              <a:rPr lang="ka-GE" sz="2700" b="1" dirty="0" smtClean="0"/>
              <a:t/>
            </a:r>
            <a:br>
              <a:rPr lang="ka-GE" sz="2700" b="1" dirty="0" smtClean="0"/>
            </a:br>
            <a:r>
              <a:rPr lang="ka-GE" sz="2700" b="1" dirty="0" smtClean="0"/>
              <a:t/>
            </a:r>
            <a:br>
              <a:rPr lang="ka-GE" sz="2700" b="1" dirty="0" smtClean="0"/>
            </a:br>
            <a:r>
              <a:rPr lang="ka-GE" sz="2700" b="1" dirty="0" smtClean="0"/>
              <a:t/>
            </a:r>
            <a:br>
              <a:rPr lang="ka-GE" sz="2700" b="1" dirty="0" smtClean="0"/>
            </a:br>
            <a:r>
              <a:rPr lang="ka-GE" sz="2700" b="1" dirty="0" smtClean="0"/>
              <a:t>ჰიპოთეზა</a:t>
            </a:r>
            <a:r>
              <a:rPr lang="ka-GE" sz="2700" dirty="0" smtClean="0"/>
              <a:t>:  კვლევის შესაბამისად  ივარაუდება, რომ პედაგოგთა პროფესიულ გადაწვაზე გავლენას ახდენს მასწავლებელთა ასაკი და სამუშაო გამოცდილება, კერძოდ</a:t>
            </a:r>
            <a:r>
              <a:rPr lang="ka-GE" sz="2700" dirty="0" smtClean="0"/>
              <a:t>, ვფიქრობთ, რომ პროფესიული გადაწვა დამახასიათებელი იქნება უფროსი ასაკის მასწავლებლებისთვის და ასევე, მეტი სამუშაო გამოცდილების მქონე პედაგოგებისთვის.</a:t>
            </a:r>
            <a:r>
              <a:rPr lang="en-US" dirty="0" smtClean="0"/>
              <a:t/>
            </a:r>
            <a:br>
              <a:rPr lang="en-US" dirty="0" smtClean="0"/>
            </a:br>
            <a:r>
              <a:rPr lang="en-US" dirty="0" smtClean="0"/>
              <a:t/>
            </a:r>
            <a:br>
              <a:rPr lang="en-US" dirty="0" smtClean="0"/>
            </a:br>
            <a:endParaRPr lang="en-US" dirty="0"/>
          </a:p>
        </p:txBody>
      </p:sp>
      <p:sp>
        <p:nvSpPr>
          <p:cNvPr id="3" name="შიგთავსის ჩანაცვლების ველი 2"/>
          <p:cNvSpPr>
            <a:spLocks noGrp="1"/>
          </p:cNvSpPr>
          <p:nvPr>
            <p:ph idx="1"/>
          </p:nvPr>
        </p:nvSpPr>
        <p:spPr>
          <a:xfrm>
            <a:off x="533400" y="2819400"/>
            <a:ext cx="8610600" cy="4038600"/>
          </a:xfrm>
        </p:spPr>
        <p:txBody>
          <a:bodyPr>
            <a:normAutofit fontScale="92500" lnSpcReduction="10000"/>
          </a:bodyPr>
          <a:lstStyle/>
          <a:p>
            <a:pPr algn="just">
              <a:buNone/>
            </a:pPr>
            <a:r>
              <a:rPr lang="ka-GE" sz="3000" b="1" dirty="0" smtClean="0"/>
              <a:t>კვლევის აქტუალობა</a:t>
            </a:r>
          </a:p>
          <a:p>
            <a:pPr algn="just"/>
            <a:r>
              <a:rPr lang="ka-GE" sz="3000" b="1" dirty="0" smtClean="0"/>
              <a:t>პედაგოგიური კოლექტივის </a:t>
            </a:r>
            <a:r>
              <a:rPr lang="ka-GE" sz="3000" b="1" dirty="0" err="1" smtClean="0"/>
              <a:t>ამტანიანობას</a:t>
            </a:r>
            <a:r>
              <a:rPr lang="ka-GE" sz="3000" b="1" dirty="0" smtClean="0"/>
              <a:t>, პედაგოგების პროფესიული გადაწვის პრობლემები ნაკლებად შესწავლილი სფეროა და ამავე დროს უდავო, რომ რთული მრავალწახნაგოვანი პედაგოგიური სამუშაოს შესრულება  აუცილებლად გულისხმობს მდგომარეობის შენარჩუნებას  და ამის გამო პროფესიული გადაწვის ტენდენციების გათვალისწინებას.  </a:t>
            </a:r>
            <a:endParaRPr lang="en-US" dirty="0"/>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0600" y="0"/>
            <a:ext cx="8153400" cy="4343400"/>
          </a:xfrm>
        </p:spPr>
        <p:txBody>
          <a:bodyPr>
            <a:normAutofit/>
          </a:bodyPr>
          <a:lstStyle/>
          <a:p>
            <a:pPr algn="just"/>
            <a:endParaRPr lang="en-US" dirty="0"/>
          </a:p>
        </p:txBody>
      </p:sp>
      <p:sp>
        <p:nvSpPr>
          <p:cNvPr id="3" name="შიგთავსის ჩანაცვლების ველი 2"/>
          <p:cNvSpPr>
            <a:spLocks noGrp="1"/>
          </p:cNvSpPr>
          <p:nvPr>
            <p:ph idx="1"/>
          </p:nvPr>
        </p:nvSpPr>
        <p:spPr>
          <a:xfrm>
            <a:off x="990600" y="4343400"/>
            <a:ext cx="8153400" cy="2514600"/>
          </a:xfrm>
        </p:spPr>
        <p:txBody>
          <a:bodyPr>
            <a:normAutofit fontScale="92500"/>
          </a:bodyPr>
          <a:lstStyle/>
          <a:p>
            <a:pPr>
              <a:buNone/>
            </a:pPr>
            <a:r>
              <a:rPr lang="ka-GE" dirty="0" smtClean="0"/>
              <a:t>  კლინიკურმა ფსიქოლოგმა ჰერბერტ </a:t>
            </a:r>
            <a:r>
              <a:rPr lang="ka-GE" dirty="0" err="1" smtClean="0"/>
              <a:t>ფროიდენბერგერმა</a:t>
            </a:r>
            <a:r>
              <a:rPr lang="ka-GE" dirty="0" smtClean="0"/>
              <a:t> პირველად გამოიყენა ტერმინი პროფესიული გადაწვა (</a:t>
            </a:r>
            <a:r>
              <a:rPr lang="en-US" dirty="0" smtClean="0"/>
              <a:t>Eng. Burnout) </a:t>
            </a:r>
            <a:r>
              <a:rPr lang="ka-GE" dirty="0" smtClean="0"/>
              <a:t>თავის პუბლიკაციაში (</a:t>
            </a:r>
            <a:r>
              <a:rPr lang="en-US" dirty="0" smtClean="0"/>
              <a:t>The Journal of Social Issues, 1974) </a:t>
            </a:r>
            <a:endParaRPr lang="ka-GE" dirty="0" smtClean="0"/>
          </a:p>
          <a:p>
            <a:endParaRPr lang="en-US" dirty="0"/>
          </a:p>
        </p:txBody>
      </p:sp>
      <p:pic>
        <p:nvPicPr>
          <p:cNvPr id="8194" name="Picture 2" descr="D:\Documents\Desktop\fb-post-id-505367082848886_1068428866542702-image-0_0.jpg"/>
          <p:cNvPicPr>
            <a:picLocks noChangeAspect="1" noChangeArrowheads="1"/>
          </p:cNvPicPr>
          <p:nvPr/>
        </p:nvPicPr>
        <p:blipFill>
          <a:blip r:embed="rId2"/>
          <a:srcRect/>
          <a:stretch>
            <a:fillRect/>
          </a:stretch>
        </p:blipFill>
        <p:spPr bwMode="auto">
          <a:xfrm>
            <a:off x="2514600" y="0"/>
            <a:ext cx="4724400" cy="4343400"/>
          </a:xfrm>
          <a:prstGeom prst="rect">
            <a:avLst/>
          </a:prstGeom>
          <a:noFill/>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066800" y="0"/>
            <a:ext cx="8077200" cy="2743200"/>
          </a:xfrm>
        </p:spPr>
        <p:txBody>
          <a:bodyPr>
            <a:normAutofit fontScale="90000"/>
          </a:bodyPr>
          <a:lstStyle/>
          <a:p>
            <a:r>
              <a:rPr lang="ka-GE" dirty="0" err="1" smtClean="0"/>
              <a:t>profesiuli</a:t>
            </a:r>
            <a:r>
              <a:rPr lang="ka-GE" dirty="0" smtClean="0"/>
              <a:t> </a:t>
            </a:r>
            <a:r>
              <a:rPr lang="ka-GE" dirty="0" err="1" smtClean="0"/>
              <a:t>gadawva</a:t>
            </a:r>
            <a:r>
              <a:rPr lang="ka-GE" dirty="0" smtClean="0"/>
              <a:t> – </a:t>
            </a:r>
            <a:r>
              <a:rPr lang="ka-GE" dirty="0" err="1" smtClean="0"/>
              <a:t>aris</a:t>
            </a:r>
            <a:r>
              <a:rPr lang="ka-GE" dirty="0" smtClean="0"/>
              <a:t> </a:t>
            </a:r>
            <a:r>
              <a:rPr lang="ka-GE" dirty="0" err="1" smtClean="0"/>
              <a:t>sindromi</a:t>
            </a:r>
            <a:r>
              <a:rPr lang="ka-GE" dirty="0" smtClean="0"/>
              <a:t>, </a:t>
            </a:r>
            <a:r>
              <a:rPr lang="ka-GE" dirty="0" err="1" smtClean="0"/>
              <a:t>romelic</a:t>
            </a:r>
            <a:r>
              <a:rPr lang="ka-GE" dirty="0" smtClean="0"/>
              <a:t> </a:t>
            </a:r>
            <a:r>
              <a:rPr lang="ka-GE" dirty="0" err="1" smtClean="0"/>
              <a:t>viTardeba</a:t>
            </a:r>
            <a:r>
              <a:rPr lang="ka-GE" dirty="0" smtClean="0"/>
              <a:t> </a:t>
            </a:r>
            <a:r>
              <a:rPr lang="ka-GE" dirty="0" err="1" smtClean="0"/>
              <a:t>qronikuli</a:t>
            </a:r>
            <a:r>
              <a:rPr lang="ka-GE" dirty="0" smtClean="0"/>
              <a:t> </a:t>
            </a:r>
            <a:r>
              <a:rPr lang="ka-GE" dirty="0" err="1" smtClean="0"/>
              <a:t>stresis</a:t>
            </a:r>
            <a:r>
              <a:rPr lang="ka-GE" dirty="0" smtClean="0"/>
              <a:t> </a:t>
            </a:r>
            <a:r>
              <a:rPr lang="ka-GE" dirty="0" err="1" smtClean="0"/>
              <a:t>fonze</a:t>
            </a:r>
            <a:r>
              <a:rPr lang="ka-GE" dirty="0" smtClean="0"/>
              <a:t> </a:t>
            </a:r>
            <a:r>
              <a:rPr lang="ka-GE" dirty="0" err="1" smtClean="0"/>
              <a:t>da</a:t>
            </a:r>
            <a:r>
              <a:rPr lang="ka-GE" dirty="0" smtClean="0"/>
              <a:t> </a:t>
            </a:r>
            <a:r>
              <a:rPr lang="ka-GE" dirty="0" err="1" smtClean="0"/>
              <a:t>iwvevs</a:t>
            </a:r>
            <a:r>
              <a:rPr lang="ka-GE" dirty="0" smtClean="0"/>
              <a:t> </a:t>
            </a:r>
            <a:r>
              <a:rPr lang="ka-GE" dirty="0" err="1" smtClean="0"/>
              <a:t>momuSave</a:t>
            </a:r>
            <a:r>
              <a:rPr lang="ka-GE" dirty="0" smtClean="0"/>
              <a:t> </a:t>
            </a:r>
            <a:r>
              <a:rPr lang="ka-GE" dirty="0" err="1" smtClean="0"/>
              <a:t>adamianSi</a:t>
            </a:r>
            <a:r>
              <a:rPr lang="ka-GE" dirty="0" smtClean="0"/>
              <a:t> </a:t>
            </a:r>
            <a:r>
              <a:rPr lang="ka-GE" dirty="0" err="1" smtClean="0"/>
              <a:t>emociur-energetikuli</a:t>
            </a:r>
            <a:r>
              <a:rPr lang="ka-GE" dirty="0" smtClean="0"/>
              <a:t> </a:t>
            </a:r>
            <a:r>
              <a:rPr lang="ka-GE" dirty="0" err="1" smtClean="0"/>
              <a:t>da</a:t>
            </a:r>
            <a:r>
              <a:rPr lang="ka-GE" dirty="0" smtClean="0"/>
              <a:t> </a:t>
            </a:r>
            <a:r>
              <a:rPr lang="ka-GE" dirty="0" err="1" smtClean="0"/>
              <a:t>pirovnuli</a:t>
            </a:r>
            <a:r>
              <a:rPr lang="ka-GE" dirty="0" smtClean="0"/>
              <a:t> </a:t>
            </a:r>
            <a:r>
              <a:rPr lang="ka-GE" dirty="0" err="1" smtClean="0"/>
              <a:t>resursebis</a:t>
            </a:r>
            <a:r>
              <a:rPr lang="ka-GE" dirty="0" smtClean="0"/>
              <a:t> </a:t>
            </a:r>
            <a:r>
              <a:rPr lang="ka-GE" dirty="0" err="1" smtClean="0"/>
              <a:t>gamofitvas</a:t>
            </a:r>
            <a:r>
              <a:rPr lang="ka-GE" dirty="0" smtClean="0"/>
              <a:t>.</a:t>
            </a:r>
            <a:endParaRPr lang="en-US" dirty="0"/>
          </a:p>
        </p:txBody>
      </p:sp>
      <p:sp>
        <p:nvSpPr>
          <p:cNvPr id="3" name="შიგთავსის ჩანაცვლების ველი 2"/>
          <p:cNvSpPr>
            <a:spLocks noGrp="1"/>
          </p:cNvSpPr>
          <p:nvPr>
            <p:ph idx="1"/>
          </p:nvPr>
        </p:nvSpPr>
        <p:spPr>
          <a:xfrm>
            <a:off x="1435608" y="2667000"/>
            <a:ext cx="7498080" cy="3581400"/>
          </a:xfrm>
        </p:spPr>
        <p:txBody>
          <a:bodyPr/>
          <a:lstStyle/>
          <a:p>
            <a:endParaRPr lang="en-US" dirty="0"/>
          </a:p>
        </p:txBody>
      </p:sp>
      <p:pic>
        <p:nvPicPr>
          <p:cNvPr id="4098" name="Picture 2" descr="D:\Documents\Desktop\profesiuligadawva.jpg"/>
          <p:cNvPicPr>
            <a:picLocks noChangeAspect="1" noChangeArrowheads="1"/>
          </p:cNvPicPr>
          <p:nvPr/>
        </p:nvPicPr>
        <p:blipFill>
          <a:blip r:embed="rId3"/>
          <a:srcRect/>
          <a:stretch>
            <a:fillRect/>
          </a:stretch>
        </p:blipFill>
        <p:spPr bwMode="auto">
          <a:xfrm>
            <a:off x="990600" y="2819400"/>
            <a:ext cx="8153400" cy="4038599"/>
          </a:xfrm>
          <a:prstGeom prst="rect">
            <a:avLst/>
          </a:prstGeom>
          <a:noFill/>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435608" y="274638"/>
            <a:ext cx="7498080" cy="2620962"/>
          </a:xfrm>
        </p:spPr>
        <p:txBody>
          <a:bodyPr/>
          <a:lstStyle/>
          <a:p>
            <a:endParaRPr lang="en-US" dirty="0"/>
          </a:p>
        </p:txBody>
      </p:sp>
      <p:sp>
        <p:nvSpPr>
          <p:cNvPr id="3" name="შიგთავსის ჩანაცვლების ველი 2"/>
          <p:cNvSpPr>
            <a:spLocks noGrp="1"/>
          </p:cNvSpPr>
          <p:nvPr>
            <p:ph idx="1"/>
          </p:nvPr>
        </p:nvSpPr>
        <p:spPr>
          <a:xfrm>
            <a:off x="1066800" y="3657600"/>
            <a:ext cx="8077200" cy="3200400"/>
          </a:xfrm>
        </p:spPr>
        <p:txBody>
          <a:bodyPr>
            <a:normAutofit fontScale="92500" lnSpcReduction="10000"/>
          </a:bodyPr>
          <a:lstStyle/>
          <a:p>
            <a:pPr>
              <a:buNone/>
            </a:pPr>
            <a:r>
              <a:rPr lang="ka-GE" dirty="0" smtClean="0"/>
              <a:t> </a:t>
            </a:r>
            <a:r>
              <a:rPr lang="ka-GE" dirty="0" smtClean="0"/>
              <a:t>გადაწვა შეიძლება ხასიათდებოდეს  ემოციური, ფიზიკური და </a:t>
            </a:r>
            <a:r>
              <a:rPr lang="ka-GE" dirty="0" err="1" smtClean="0"/>
              <a:t>კოგნიტური</a:t>
            </a:r>
            <a:r>
              <a:rPr lang="ka-GE" dirty="0" smtClean="0"/>
              <a:t> გამოფიტვით: იუმორის გრძნობის კლებით, ჯანმრთელობის გამო გახშირებული ჩივილებით, შრომის ნაყოფიერებით ცვლილებით, თვითშეფასებით, თვითშეფასების დაქვეითებით და სხვა.</a:t>
            </a:r>
            <a:endParaRPr lang="en-US" dirty="0"/>
          </a:p>
        </p:txBody>
      </p:sp>
      <p:pic>
        <p:nvPicPr>
          <p:cNvPr id="5122" name="Picture 2" descr="D:\Documents\Desktop\2017082200000977457.jpg"/>
          <p:cNvPicPr>
            <a:picLocks noChangeAspect="1" noChangeArrowheads="1"/>
          </p:cNvPicPr>
          <p:nvPr/>
        </p:nvPicPr>
        <p:blipFill>
          <a:blip r:embed="rId2"/>
          <a:srcRect/>
          <a:stretch>
            <a:fillRect/>
          </a:stretch>
        </p:blipFill>
        <p:spPr bwMode="auto">
          <a:xfrm>
            <a:off x="990600" y="-1"/>
            <a:ext cx="8153399" cy="3657601"/>
          </a:xfrm>
          <a:prstGeom prst="rect">
            <a:avLst/>
          </a:prstGeom>
          <a:noFill/>
        </p:spPr>
      </p:pic>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ბუნიობა">
  <a:themeElements>
    <a:clrScheme name="ბუნიობა">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ბუნიობა">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ბუნიობა">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ოფისის თემა">
  <a:themeElements>
    <a:clrScheme name="ოფისი">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291</TotalTime>
  <Words>794</Words>
  <Application>Microsoft Office PowerPoint</Application>
  <PresentationFormat>ეკრანი (4:3)</PresentationFormat>
  <Paragraphs>114</Paragraphs>
  <Slides>26</Slides>
  <Notes>1</Notes>
  <HiddenSlides>0</HiddenSlides>
  <MMClips>0</MMClips>
  <ScaleCrop>false</ScaleCrop>
  <HeadingPairs>
    <vt:vector size="6" baseType="variant">
      <vt:variant>
        <vt:lpstr>გამოყენებული შრიფტები</vt:lpstr>
      </vt:variant>
      <vt:variant>
        <vt:i4>6</vt:i4>
      </vt:variant>
      <vt:variant>
        <vt:lpstr>თემა</vt:lpstr>
      </vt:variant>
      <vt:variant>
        <vt:i4>1</vt:i4>
      </vt:variant>
      <vt:variant>
        <vt:lpstr>სლაიდების სათაურები</vt:lpstr>
      </vt:variant>
      <vt:variant>
        <vt:i4>26</vt:i4>
      </vt:variant>
    </vt:vector>
  </HeadingPairs>
  <TitlesOfParts>
    <vt:vector size="33" baseType="lpstr">
      <vt:lpstr>AcadMtavr</vt:lpstr>
      <vt:lpstr>AcadNusx</vt:lpstr>
      <vt:lpstr>Calibri</vt:lpstr>
      <vt:lpstr>Gill Sans MT</vt:lpstr>
      <vt:lpstr>Verdana</vt:lpstr>
      <vt:lpstr>Wingdings 2</vt:lpstr>
      <vt:lpstr>ბუნიობა</vt:lpstr>
      <vt:lpstr>                                                    ბათუმის შოთა რუსთაველის სახელმწიფო უნივერსიტეტი განათლების ფაკულტეტი   სემინარი ქვედარგში   დოქტორანტი:  შორენა მესხიძე                                     მეცნიერ-ხელმძღვანელი:  ასოცირებული პროფესორი ქეთევან ბერიძე       </vt:lpstr>
      <vt:lpstr>  პროფესიული  გადაწვის შესწავლა მასწავლებლებთან ასაკისა და სტაჟის მიხედვით </vt:lpstr>
      <vt:lpstr>PowerPoint-ის პრეზენტაცია</vt:lpstr>
      <vt:lpstr>მასწავლებლის პროფესიულ საქმიანობას აქვს შემდეგი მახასიათებლები: მოტივირებულობა, საგნობრიობა, პროდუქტიულობა. </vt:lpstr>
      <vt:lpstr> კვლევის მიზანი. პედაგოგთა პროფესიული გადაწვის შესწავლისას ყურადღება გამახვილდა მასწავლებელთა ასაკზე  და სტაჟზე განსაკუთრებით სასკოლო სასწავლო - აღმზრდელობით პროცესში.  </vt:lpstr>
      <vt:lpstr>   ჰიპოთეზა:  კვლევის შესაბამისად  ივარაუდება, რომ პედაგოგთა პროფესიულ გადაწვაზე გავლენას ახდენს მასწავლებელთა ასაკი და სამუშაო გამოცდილება, კერძოდ, ვფიქრობთ, რომ პროფესიული გადაწვა დამახასიათებელი იქნება უფროსი ასაკის მასწავლებლებისთვის და ასევე, მეტი სამუშაო გამოცდილების მქონე პედაგოგებისთვის.  </vt:lpstr>
      <vt:lpstr>PowerPoint-ის პრეზენტაცია</vt:lpstr>
      <vt:lpstr>profesiuli gadawva – aris sindromi, romelic viTardeba qronikuli stresis fonze da iwvevs momuSave adamianSi emociur-energetikuli da pirovnuli resursebis gamofitvas.</vt:lpstr>
      <vt:lpstr>PowerPoint-ის პრეზენტაცია</vt:lpstr>
      <vt:lpstr>პროფესიული გადაწვის სინდრომი - ყველაზე სახიფათო დაავადებაა იმათთვის, ვისაც ადამიანებთან უხდება მუშაობა: განსაკუთრებით პედაგოგებისთვის.</vt:lpstr>
      <vt:lpstr> პროფესიული გადაწვა თავს იცენს შინაგანი უარყოფითი ემოციების დაგროვების შედეგად, როცა მათგან „განმუხტვა“  ან „განთავისუფლება“  არ ხდება. სტრესის კონცეფციის თვალსაზრისით (გ. შელია) პროფესიული გადაწვა   არის დისტრესი ან  ზოგადი ადაპტაციის სინდრომის მესამე სტადია - გამოფიტვის სტადია.. </vt:lpstr>
      <vt:lpstr>პროფესიული გადაწვის ფსიქო-ფიზიკურ სიმპტომებს განეკუთვნებიან:</vt:lpstr>
      <vt:lpstr>პროფესიული გადაწვის სოციალურ-ფსიქოლოგიურ სიმპტომებს განეკუთვნებიან: </vt:lpstr>
      <vt:lpstr>პროფესიული გადაწვის ქცევით სიმპტომებს განეკუთვნებიან: </vt:lpstr>
      <vt:lpstr>მასლაჩის მრავალგანზომილებიანი მოდელი,  სადაც გამოყო სამი სკალა: </vt:lpstr>
      <vt:lpstr>ემოციური გამოფიტვის (EE) </vt:lpstr>
      <vt:lpstr>დეპერსონალიზაციის (DP) </vt:lpstr>
      <vt:lpstr>პიროვნული მიღწევების რედუქციის (PA)</vt:lpstr>
      <vt:lpstr>მონაცემების ანალიზი </vt:lpstr>
      <vt:lpstr>ჩატარებული კვლევის შედეგად ირკვევა, რომ ჩვენს მიერ გამოკითხულ რესპოდენტთა ემოციური გამოფიტვის მაღალი მაჩვენებელი ვლინდება ახალგაზრდა პედაგოგებთან(23-30 წელი), რაც ვფიქრობთ, განპირობებულია გამოცდილების ნაკლებობით.   </vt:lpstr>
      <vt:lpstr>კვლევის მონაცემების მიხედვით ჩანს, რომ ახალგაზრდა პედაგოგებთან ვლინდება დეპერსონალიზაციის მაღალი დონე(რესპოდენტების 60%) და ასევე, 41-50 წლის მასწავლებლებთან(რესპოდენტების 52%). ჩვენი აზრით, ამის გამომწვევი გახლავთ, ის რომ პედაგოგებს აქვთ ნაკლები გამოცდილება, რაც თავისთავად ზრდის შფოთვის დონეს.</vt:lpstr>
      <vt:lpstr>პროფესიონალიზმის რედუქციის კვლევის შედეგების ანალიზმა აჩვენა, რომ ამ მახასიათებლის მიხედვით სხვადასხვა ასაკობრივ ჯგუფებში სტატისტიკურად სანდო განსხვავება არ ფიქსირდება.</vt:lpstr>
      <vt:lpstr>ირკვევა, რომ ახალდამწყებ პედაგოგების 39% დამახასიათებელია მაღალი ემოციური გამოფიტვა, ხოლო ემოციური გამოფიტვის საშუალო დონე ვლინდება 11-15 წლამდე სამუშაო გამოცდილების მქონე  მასწავლებლებთან, სულ 64%. </vt:lpstr>
      <vt:lpstr>რაც შეეხება დეპერსონალიზაციას ზოგადად სტატისტიკურად სანდო მაჩვენებლებია ყველა ჯგუფში, თუმცა ყველაზე მაღალი დონე ვლინდება ახალდამწყებ პედაგოგებთან  57%.</vt:lpstr>
      <vt:lpstr>პროფესიონალიზმის რედუქციის მიხედვით სანდო განსხვავებები არ შეინიშნება სამუშაო გამოცდილების მქონე პედაგოგთა არც ერთ ჯგუფში. </vt:lpstr>
      <vt:lpstr>დასკვნა</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ბათუმის შოთა რუსთაველის სახელმწიფო უნივერსიტეტი განათლების ფაკულტეტი   სემინარი დარგში   დოქტორანტი: შორენა მესხიძე                                     მეცნიერ-ხელმძღვანელი:  ასოცირებული პროფესორი ქეთევან ბერიძე       </dc:title>
  <dc:creator>Pro</dc:creator>
  <cp:lastModifiedBy>USER</cp:lastModifiedBy>
  <cp:revision>43</cp:revision>
  <dcterms:created xsi:type="dcterms:W3CDTF">2006-08-16T00:00:00Z</dcterms:created>
  <dcterms:modified xsi:type="dcterms:W3CDTF">2019-07-12T12:44:18Z</dcterms:modified>
</cp:coreProperties>
</file>