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2AE545-5871-4A95-A052-23E90C9112F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100969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AE545-5871-4A95-A052-23E90C9112F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141526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AE545-5871-4A95-A052-23E90C9112F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216248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AE545-5871-4A95-A052-23E90C9112F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203008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AE545-5871-4A95-A052-23E90C9112F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186268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2AE545-5871-4A95-A052-23E90C9112F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5129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2AE545-5871-4A95-A052-23E90C9112F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34564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2AE545-5871-4A95-A052-23E90C9112F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388668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AE545-5871-4A95-A052-23E90C9112F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44355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AE545-5871-4A95-A052-23E90C9112F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247775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AE545-5871-4A95-A052-23E90C9112F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B37F2-E8D8-4CB1-A2C5-A690ABF6ADD5}" type="slidenum">
              <a:rPr lang="en-US" smtClean="0"/>
              <a:t>‹#›</a:t>
            </a:fld>
            <a:endParaRPr lang="en-US"/>
          </a:p>
        </p:txBody>
      </p:sp>
    </p:spTree>
    <p:extLst>
      <p:ext uri="{BB962C8B-B14F-4D97-AF65-F5344CB8AC3E}">
        <p14:creationId xmlns:p14="http://schemas.microsoft.com/office/powerpoint/2010/main" val="387748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AE545-5871-4A95-A052-23E90C9112F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B37F2-E8D8-4CB1-A2C5-A690ABF6ADD5}" type="slidenum">
              <a:rPr lang="en-US" smtClean="0"/>
              <a:t>‹#›</a:t>
            </a:fld>
            <a:endParaRPr lang="en-US"/>
          </a:p>
        </p:txBody>
      </p:sp>
    </p:spTree>
    <p:extLst>
      <p:ext uri="{BB962C8B-B14F-4D97-AF65-F5344CB8AC3E}">
        <p14:creationId xmlns:p14="http://schemas.microsoft.com/office/powerpoint/2010/main" val="38676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inpearls.r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3139"/>
            <a:ext cx="9144000" cy="1684845"/>
          </a:xfrm>
          <a:solidFill>
            <a:schemeClr val="bg1">
              <a:lumMod val="95000"/>
            </a:schemeClr>
          </a:solidFill>
          <a:ln w="28575">
            <a:solidFill>
              <a:srgbClr val="002060"/>
            </a:solidFill>
          </a:ln>
        </p:spPr>
        <p:txBody>
          <a:bodyPr anchor="t">
            <a:normAutofit/>
          </a:bodyPr>
          <a:lstStyle/>
          <a:p>
            <a:r>
              <a:rPr lang="ka-GE" sz="2800" b="1" dirty="0" smtClean="0">
                <a:solidFill>
                  <a:srgbClr val="002060"/>
                </a:solidFill>
                <a:effectLst>
                  <a:outerShdw blurRad="38100" dist="38100" dir="2700000" algn="tl">
                    <a:srgbClr val="000000">
                      <a:alpha val="43137"/>
                    </a:srgbClr>
                  </a:outerShdw>
                </a:effectLst>
              </a:rPr>
              <a:t>ბათუმის შოთა რუსთაველის სახელმწიფო უნივერსიტეტი</a:t>
            </a:r>
            <a:br>
              <a:rPr lang="ka-GE" sz="2800" b="1" dirty="0" smtClean="0">
                <a:solidFill>
                  <a:srgbClr val="002060"/>
                </a:solidFill>
                <a:effectLst>
                  <a:outerShdw blurRad="38100" dist="38100" dir="2700000" algn="tl">
                    <a:srgbClr val="000000">
                      <a:alpha val="43137"/>
                    </a:srgbClr>
                  </a:outerShdw>
                </a:effectLst>
              </a:rPr>
            </a:br>
            <a:r>
              <a:rPr lang="ka-GE" sz="2800" b="1" dirty="0" smtClean="0">
                <a:solidFill>
                  <a:srgbClr val="002060"/>
                </a:solidFill>
                <a:effectLst>
                  <a:outerShdw blurRad="38100" dist="38100" dir="2700000" algn="tl">
                    <a:srgbClr val="000000">
                      <a:alpha val="43137"/>
                    </a:srgbClr>
                  </a:outerShdw>
                </a:effectLst>
              </a:rPr>
              <a:t>ჰუმანიტარულ მეცნიერებათა ფაკულტეტი</a:t>
            </a:r>
            <a:br>
              <a:rPr lang="ka-GE" sz="2800" b="1" dirty="0" smtClean="0">
                <a:solidFill>
                  <a:srgbClr val="002060"/>
                </a:solidFill>
                <a:effectLst>
                  <a:outerShdw blurRad="38100" dist="38100" dir="2700000" algn="tl">
                    <a:srgbClr val="000000">
                      <a:alpha val="43137"/>
                    </a:srgbClr>
                  </a:outerShdw>
                </a:effectLst>
              </a:rPr>
            </a:br>
            <a:r>
              <a:rPr lang="ka-GE" sz="2800" b="1" dirty="0" smtClean="0">
                <a:solidFill>
                  <a:srgbClr val="002060"/>
                </a:solidFill>
                <a:effectLst>
                  <a:outerShdw blurRad="38100" dist="38100" dir="2700000" algn="tl">
                    <a:srgbClr val="000000">
                      <a:alpha val="43137"/>
                    </a:srgbClr>
                  </a:outerShdw>
                </a:effectLst>
              </a:rPr>
              <a:t>ქართული ფილოლოგიის დეპარტამენტი</a:t>
            </a:r>
            <a:endParaRPr lang="en-US" sz="28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2423160"/>
            <a:ext cx="9144000" cy="3611880"/>
          </a:xfrm>
          <a:solidFill>
            <a:schemeClr val="bg1">
              <a:lumMod val="95000"/>
            </a:schemeClr>
          </a:solidFill>
          <a:ln w="28575">
            <a:solidFill>
              <a:srgbClr val="002060"/>
            </a:solidFill>
          </a:ln>
        </p:spPr>
        <p:txBody>
          <a:bodyPr>
            <a:normAutofit fontScale="85000" lnSpcReduction="10000"/>
          </a:bodyPr>
          <a:lstStyle/>
          <a:p>
            <a:pPr>
              <a:lnSpc>
                <a:spcPct val="150000"/>
              </a:lnSpc>
            </a:pPr>
            <a:r>
              <a:rPr lang="ka-GE" sz="3200" b="1" dirty="0" smtClean="0">
                <a:solidFill>
                  <a:srgbClr val="002060"/>
                </a:solidFill>
                <a:effectLst>
                  <a:outerShdw blurRad="38100" dist="38100" dir="2700000" algn="tl">
                    <a:srgbClr val="000000">
                      <a:alpha val="43137"/>
                    </a:srgbClr>
                  </a:outerShdw>
                </a:effectLst>
              </a:rPr>
              <a:t>სემინარი თემაზე:</a:t>
            </a:r>
          </a:p>
          <a:p>
            <a:pPr>
              <a:lnSpc>
                <a:spcPct val="150000"/>
              </a:lnSpc>
            </a:pPr>
            <a:r>
              <a:rPr lang="ka-GE" sz="3200" b="1" dirty="0" smtClean="0">
                <a:solidFill>
                  <a:srgbClr val="002060"/>
                </a:solidFill>
                <a:effectLst>
                  <a:outerShdw blurRad="38100" dist="38100" dir="2700000" algn="tl">
                    <a:srgbClr val="000000">
                      <a:alpha val="43137"/>
                    </a:srgbClr>
                  </a:outerShdw>
                </a:effectLst>
              </a:rPr>
              <a:t>აღმოსავლეთ-დასავლეთის ურთიერთობის პრობლემა ქართულ და თურქულ პოსტმოდერნისტულ ტექსტებში /აკა მორჩილაძისა და ორჰან ფამუქის მიხედვით/</a:t>
            </a:r>
          </a:p>
          <a:p>
            <a:pPr>
              <a:lnSpc>
                <a:spcPct val="150000"/>
              </a:lnSpc>
            </a:pPr>
            <a:r>
              <a:rPr lang="ka-GE" sz="3200" b="1" dirty="0" smtClean="0">
                <a:solidFill>
                  <a:srgbClr val="002060"/>
                </a:solidFill>
                <a:effectLst>
                  <a:outerShdw blurRad="38100" dist="38100" dir="2700000" algn="tl">
                    <a:srgbClr val="000000">
                      <a:alpha val="43137"/>
                    </a:srgbClr>
                  </a:outerShdw>
                </a:effectLst>
              </a:rPr>
              <a:t>ავტორი: პროფ. შორენა მახაჭაძე</a:t>
            </a:r>
            <a:endParaRPr lang="en-US"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351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3139"/>
            <a:ext cx="9144000" cy="1008189"/>
          </a:xfrm>
          <a:solidFill>
            <a:schemeClr val="bg1">
              <a:lumMod val="95000"/>
            </a:schemeClr>
          </a:solidFill>
          <a:ln w="28575">
            <a:solidFill>
              <a:srgbClr val="002060"/>
            </a:solidFill>
          </a:ln>
        </p:spPr>
        <p:txBody>
          <a:bodyPr anchor="t">
            <a:normAutofit/>
          </a:bodyPr>
          <a:lstStyle/>
          <a:p>
            <a:r>
              <a:rPr lang="ka-GE" sz="2800" b="1" dirty="0" smtClean="0">
                <a:solidFill>
                  <a:srgbClr val="002060"/>
                </a:solidFill>
                <a:effectLst>
                  <a:outerShdw blurRad="38100" dist="38100" dir="2700000" algn="tl">
                    <a:srgbClr val="000000">
                      <a:alpha val="43137"/>
                    </a:srgbClr>
                  </a:outerShdw>
                </a:effectLst>
              </a:rPr>
              <a:t>აღმოსავლეთ–დასავლეთის კულტურათა შორის განსხვავებანი:</a:t>
            </a:r>
            <a:endParaRPr lang="en-US" sz="28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1728216"/>
            <a:ext cx="9144000" cy="4306824"/>
          </a:xfrm>
          <a:solidFill>
            <a:schemeClr val="bg1">
              <a:lumMod val="95000"/>
            </a:schemeClr>
          </a:solidFill>
          <a:ln w="28575">
            <a:solidFill>
              <a:srgbClr val="002060"/>
            </a:solidFill>
          </a:ln>
        </p:spPr>
        <p:txBody>
          <a:bodyPr>
            <a:normAutofit/>
          </a:bodyPr>
          <a:lstStyle/>
          <a:p>
            <a:pPr>
              <a:lnSpc>
                <a:spcPct val="150000"/>
              </a:lnSpc>
            </a:pPr>
            <a:endParaRPr lang="en-US" sz="32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1524000" y="1728216"/>
            <a:ext cx="4117848" cy="42153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524000" y="1728216"/>
            <a:ext cx="4762500" cy="4306824"/>
          </a:xfrm>
          <a:prstGeom prst="rect">
            <a:avLst/>
          </a:prstGeom>
        </p:spPr>
      </p:pic>
      <p:sp>
        <p:nvSpPr>
          <p:cNvPr id="6" name="Rectangle 5"/>
          <p:cNvSpPr/>
          <p:nvPr/>
        </p:nvSpPr>
        <p:spPr>
          <a:xfrm>
            <a:off x="6286500" y="1728216"/>
            <a:ext cx="4381500" cy="43068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ka-GE" sz="2800" b="1" dirty="0" smtClean="0">
                <a:solidFill>
                  <a:srgbClr val="002060"/>
                </a:solidFill>
                <a:effectLst>
                  <a:outerShdw blurRad="38100" dist="38100" dir="2700000" algn="tl">
                    <a:srgbClr val="000000">
                      <a:alpha val="43137"/>
                    </a:srgbClr>
                  </a:outerShdw>
                </a:effectLst>
              </a:rPr>
              <a:t>,,აღმოსავლეთი აღმოსავლეთია, დასავლეთი – დასავლეთი და ისინი ვერასოდეს გაუგებენ ერთმანეთს.“ </a:t>
            </a:r>
          </a:p>
          <a:p>
            <a:pPr algn="ctr">
              <a:lnSpc>
                <a:spcPct val="150000"/>
              </a:lnSpc>
            </a:pPr>
            <a:r>
              <a:rPr lang="ka-GE" sz="2800" b="1" i="1" dirty="0" smtClean="0">
                <a:solidFill>
                  <a:srgbClr val="002060"/>
                </a:solidFill>
                <a:effectLst>
                  <a:outerShdw blurRad="38100" dist="38100" dir="2700000" algn="tl">
                    <a:srgbClr val="000000">
                      <a:alpha val="43137"/>
                    </a:srgbClr>
                  </a:outerShdw>
                </a:effectLst>
              </a:rPr>
              <a:t>რადიარდ კიპლინგი</a:t>
            </a:r>
            <a:endParaRPr lang="en-US" sz="2800" b="1"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48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3139"/>
            <a:ext cx="9144000" cy="907605"/>
          </a:xfrm>
          <a:solidFill>
            <a:schemeClr val="bg1">
              <a:lumMod val="95000"/>
            </a:schemeClr>
          </a:solidFill>
          <a:ln w="28575">
            <a:solidFill>
              <a:srgbClr val="002060"/>
            </a:solidFill>
          </a:ln>
        </p:spPr>
        <p:txBody>
          <a:bodyPr anchor="t">
            <a:normAutofit/>
          </a:bodyPr>
          <a:lstStyle/>
          <a:p>
            <a:r>
              <a:rPr lang="ka-GE" sz="2800" b="1" dirty="0" smtClean="0">
                <a:solidFill>
                  <a:srgbClr val="002060"/>
                </a:solidFill>
                <a:effectLst>
                  <a:outerShdw blurRad="38100" dist="38100" dir="2700000" algn="tl">
                    <a:srgbClr val="000000">
                      <a:alpha val="43137"/>
                    </a:srgbClr>
                  </a:outerShdw>
                </a:effectLst>
              </a:rPr>
              <a:t>აღმოსავლეთ–დასავლეთის კულტურათა შორის განსხვავებანი:</a:t>
            </a:r>
            <a:endParaRPr lang="en-US" sz="28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1517904"/>
            <a:ext cx="9144000" cy="4517136"/>
          </a:xfrm>
          <a:solidFill>
            <a:schemeClr val="bg1">
              <a:lumMod val="95000"/>
            </a:schemeClr>
          </a:solidFill>
          <a:ln w="28575">
            <a:solidFill>
              <a:srgbClr val="002060"/>
            </a:solidFill>
          </a:ln>
        </p:spPr>
        <p:txBody>
          <a:bodyPr>
            <a:normAutofit/>
          </a:bodyPr>
          <a:lstStyle/>
          <a:p>
            <a:pPr>
              <a:lnSpc>
                <a:spcPct val="150000"/>
              </a:lnSpc>
            </a:pPr>
            <a:endParaRPr lang="en-US" sz="32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1524000" y="1517904"/>
            <a:ext cx="3386327" cy="451713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64424" y="253288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01768" y="1517904"/>
            <a:ext cx="5666232" cy="451713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b="1" dirty="0" smtClean="0">
                <a:solidFill>
                  <a:srgbClr val="002060"/>
                </a:solidFill>
                <a:effectLst>
                  <a:outerShdw blurRad="38100" dist="38100" dir="2700000" algn="tl">
                    <a:srgbClr val="000000">
                      <a:alpha val="43137"/>
                    </a:srgbClr>
                  </a:outerShdw>
                </a:effectLst>
              </a:rPr>
              <a:t>,,კულტურის ტიპი ესაა  მოცემულ დრო–სივრცეში არსებული ისტორიული პროცესების ყველა ფენის ურთიერთდამოკიდებულებათა  სისტემა. ეს სისტემა  ქმნის განუყოფელ მთლიანობას განსაზღვრული  სტრუქტურისას, რომელიც თვალსაჩინოდ და გრძნობად–კონკრეტულად გამოხატავს მის მატერიალურ და სულიერ თავისებურებებს“</a:t>
            </a:r>
            <a:r>
              <a:rPr lang="en-US" sz="2400" b="1" dirty="0" smtClean="0">
                <a:solidFill>
                  <a:srgbClr val="002060"/>
                </a:solidFill>
                <a:effectLst>
                  <a:outerShdw blurRad="38100" dist="38100" dir="2700000" algn="tl">
                    <a:srgbClr val="000000">
                      <a:alpha val="43137"/>
                    </a:srgbClr>
                  </a:outerShdw>
                </a:effectLst>
              </a:rPr>
              <a:t>.</a:t>
            </a:r>
          </a:p>
          <a:p>
            <a:r>
              <a:rPr lang="ka-GE" sz="2800" b="1" i="1" dirty="0" smtClean="0">
                <a:solidFill>
                  <a:srgbClr val="002060"/>
                </a:solidFill>
                <a:effectLst>
                  <a:outerShdw blurRad="38100" dist="38100" dir="2700000" algn="tl">
                    <a:srgbClr val="000000">
                      <a:alpha val="43137"/>
                    </a:srgbClr>
                  </a:outerShdw>
                </a:effectLst>
              </a:rPr>
              <a:t>                                    ა.ფ.ლოსევი </a:t>
            </a:r>
            <a:endParaRPr lang="en-US" sz="2800" b="1" i="1" dirty="0">
              <a:solidFill>
                <a:srgbClr val="00206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1524000" y="1517904"/>
            <a:ext cx="3386327" cy="4517136"/>
          </a:xfrm>
          <a:prstGeom prst="rect">
            <a:avLst/>
          </a:prstGeom>
        </p:spPr>
      </p:pic>
    </p:spTree>
    <p:extLst>
      <p:ext uri="{BB962C8B-B14F-4D97-AF65-F5344CB8AC3E}">
        <p14:creationId xmlns:p14="http://schemas.microsoft.com/office/powerpoint/2010/main" val="374135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3139"/>
            <a:ext cx="9144000" cy="1117917"/>
          </a:xfrm>
          <a:solidFill>
            <a:schemeClr val="bg1">
              <a:lumMod val="95000"/>
            </a:schemeClr>
          </a:solidFill>
          <a:ln w="28575">
            <a:solidFill>
              <a:srgbClr val="002060"/>
            </a:solidFill>
          </a:ln>
        </p:spPr>
        <p:txBody>
          <a:bodyPr anchor="t">
            <a:normAutofit/>
          </a:bodyPr>
          <a:lstStyle/>
          <a:p>
            <a:pPr>
              <a:lnSpc>
                <a:spcPct val="100000"/>
              </a:lnSpc>
            </a:pPr>
            <a:r>
              <a:rPr lang="ka-GE" sz="2800" b="1" dirty="0" smtClean="0">
                <a:solidFill>
                  <a:srgbClr val="002060"/>
                </a:solidFill>
                <a:effectLst>
                  <a:outerShdw blurRad="38100" dist="38100" dir="2700000" algn="tl">
                    <a:srgbClr val="000000">
                      <a:alpha val="43137"/>
                    </a:srgbClr>
                  </a:outerShdw>
                </a:effectLst>
              </a:rPr>
              <a:t>აღმოსავლეთ–დასავლეთის კულტურათა შორის განსხვავებანი:</a:t>
            </a:r>
            <a:endParaRPr lang="en-US" sz="28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1719072"/>
            <a:ext cx="9144000" cy="4562856"/>
          </a:xfrm>
          <a:solidFill>
            <a:schemeClr val="bg1">
              <a:lumMod val="95000"/>
            </a:schemeClr>
          </a:solidFill>
          <a:ln w="28575">
            <a:solidFill>
              <a:srgbClr val="002060"/>
            </a:solidFill>
          </a:ln>
        </p:spPr>
        <p:txBody>
          <a:bodyPr>
            <a:normAutofit fontScale="77500" lnSpcReduction="20000"/>
          </a:bodyPr>
          <a:lstStyle/>
          <a:p>
            <a:pPr marL="457200" indent="-457200" algn="l">
              <a:lnSpc>
                <a:spcPct val="150000"/>
              </a:lnSpc>
              <a:buFont typeface="Wingdings" panose="05000000000000000000" pitchFamily="2" charset="2"/>
              <a:buChar char="§"/>
            </a:pPr>
            <a:r>
              <a:rPr lang="ka-GE" sz="3200" b="1" dirty="0" smtClean="0">
                <a:solidFill>
                  <a:srgbClr val="002060"/>
                </a:solidFill>
                <a:effectLst>
                  <a:outerShdw blurRad="38100" dist="38100" dir="2700000" algn="tl">
                    <a:srgbClr val="000000">
                      <a:alpha val="43137"/>
                    </a:srgbClr>
                  </a:outerShdw>
                </a:effectLst>
              </a:rPr>
              <a:t>თანამედროვე დასავლური ცივილიზაცია ბევრწილად მემკვიდრეა ანტიკური ბერძნულ–რომაული კულტურისა, რომელიც იმთავითვე უპირისპირდებოდა აღმოსავლურ კულტურას, ე.ი. ყველაფერ იმას, რაც მის აღმოსავლეთ საზღვრებს მიღმა იქმნებოდა. მას შემდეგ წარმოდგენა ,,აღმოსავლეთზე“, როგორც დასავლეთისგან აბსოლუტურად განსხვავებულ, უცხო  სამყაროზე დღემდე  ბატონობს. </a:t>
            </a:r>
            <a:endParaRPr lang="en-US"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422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3139"/>
            <a:ext cx="9144000" cy="861885"/>
          </a:xfrm>
          <a:solidFill>
            <a:schemeClr val="bg1">
              <a:lumMod val="95000"/>
            </a:schemeClr>
          </a:solidFill>
          <a:ln w="28575">
            <a:solidFill>
              <a:srgbClr val="002060"/>
            </a:solidFill>
          </a:ln>
        </p:spPr>
        <p:txBody>
          <a:bodyPr anchor="t">
            <a:normAutofit/>
          </a:bodyPr>
          <a:lstStyle/>
          <a:p>
            <a:r>
              <a:rPr lang="ka-GE" sz="2800" b="1" dirty="0" smtClean="0">
                <a:solidFill>
                  <a:srgbClr val="002060"/>
                </a:solidFill>
                <a:effectLst>
                  <a:outerShdw blurRad="38100" dist="38100" dir="2700000" algn="tl">
                    <a:srgbClr val="000000">
                      <a:alpha val="43137"/>
                    </a:srgbClr>
                  </a:outerShdw>
                </a:effectLst>
              </a:rPr>
              <a:t>აღმოსავლეთ–დასავლეთის კულტურათა შორის განსხვავებანი:</a:t>
            </a:r>
            <a:endParaRPr lang="en-US" sz="28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1444752"/>
            <a:ext cx="9144000" cy="4590288"/>
          </a:xfrm>
          <a:solidFill>
            <a:schemeClr val="bg1">
              <a:lumMod val="95000"/>
            </a:schemeClr>
          </a:solidFill>
          <a:ln w="28575">
            <a:solidFill>
              <a:srgbClr val="002060"/>
            </a:solidFill>
          </a:ln>
        </p:spPr>
        <p:txBody>
          <a:bodyPr>
            <a:normAutofit/>
          </a:bodyPr>
          <a:lstStyle/>
          <a:p>
            <a:pPr algn="l">
              <a:lnSpc>
                <a:spcPct val="150000"/>
              </a:lnSpc>
            </a:pPr>
            <a:endParaRPr lang="en-US" sz="32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1524000" y="1444752"/>
            <a:ext cx="4501896" cy="45902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ka-GE" sz="2800" b="1" u="sng" dirty="0" smtClean="0">
                <a:solidFill>
                  <a:srgbClr val="C00000"/>
                </a:solidFill>
                <a:effectLst>
                  <a:outerShdw blurRad="38100" dist="38100" dir="2700000" algn="tl">
                    <a:srgbClr val="000000">
                      <a:alpha val="43137"/>
                    </a:srgbClr>
                  </a:outerShdw>
                </a:effectLst>
              </a:rPr>
              <a:t>აღმოსავლური:</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ინტრავერტულობა</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სიმბოლურობა</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კონსერვატიულობა</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ინერციულობა</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კოლექტიურობა</a:t>
            </a:r>
          </a:p>
          <a:p>
            <a:pPr marL="457200" indent="-457200">
              <a:lnSpc>
                <a:spcPct val="150000"/>
              </a:lnSpc>
              <a:buFont typeface="Wingdings" panose="05000000000000000000" pitchFamily="2" charset="2"/>
              <a:buChar char="§"/>
            </a:pPr>
            <a:r>
              <a:rPr lang="ka-GE" sz="2800" b="1" dirty="0">
                <a:solidFill>
                  <a:srgbClr val="002060"/>
                </a:solidFill>
                <a:effectLst>
                  <a:outerShdw blurRad="38100" dist="38100" dir="2700000" algn="tl">
                    <a:srgbClr val="000000">
                      <a:alpha val="43137"/>
                    </a:srgbClr>
                  </a:outerShdw>
                </a:effectLst>
              </a:rPr>
              <a:t>ასკეტიზმი</a:t>
            </a:r>
            <a:endParaRPr lang="ka-GE" sz="2800" b="1" dirty="0" smtClean="0">
              <a:solidFill>
                <a:srgbClr val="002060"/>
              </a:solidFill>
              <a:effectLst>
                <a:outerShdw blurRad="38100" dist="38100" dir="2700000" algn="tl">
                  <a:srgbClr val="000000">
                    <a:alpha val="43137"/>
                  </a:srgbClr>
                </a:outerShdw>
              </a:effectLst>
            </a:endParaRPr>
          </a:p>
          <a:p>
            <a:pPr marL="457200" indent="-457200">
              <a:lnSpc>
                <a:spcPct val="150000"/>
              </a:lnSpc>
              <a:buFont typeface="Wingdings" panose="05000000000000000000" pitchFamily="2" charset="2"/>
              <a:buChar char="§"/>
            </a:pPr>
            <a:endParaRPr lang="en-US" sz="2800" b="1" dirty="0">
              <a:solidFill>
                <a:srgbClr val="002060"/>
              </a:solidFill>
              <a:effectLst>
                <a:outerShdw blurRad="38100" dist="38100" dir="2700000" algn="tl">
                  <a:srgbClr val="000000">
                    <a:alpha val="43137"/>
                  </a:srgbClr>
                </a:outerShdw>
              </a:effectLst>
            </a:endParaRPr>
          </a:p>
        </p:txBody>
      </p:sp>
      <p:sp>
        <p:nvSpPr>
          <p:cNvPr id="5" name="Rectangle 4"/>
          <p:cNvSpPr/>
          <p:nvPr/>
        </p:nvSpPr>
        <p:spPr>
          <a:xfrm>
            <a:off x="6108192" y="1444752"/>
            <a:ext cx="4559808" cy="45902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ka-GE" sz="2800" b="1" u="sng" dirty="0" smtClean="0">
                <a:solidFill>
                  <a:srgbClr val="C00000"/>
                </a:solidFill>
                <a:effectLst>
                  <a:outerShdw blurRad="38100" dist="38100" dir="2700000" algn="tl">
                    <a:srgbClr val="000000">
                      <a:alpha val="43137"/>
                    </a:srgbClr>
                  </a:outerShdw>
                </a:effectLst>
              </a:rPr>
              <a:t>დასავლური:</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ექსტრავერტულობა</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რეალისტურობა</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ლიბერალურობა</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დინამიკურობა</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ინდივიდუალიზმი</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უტილიტარიზმი</a:t>
            </a:r>
          </a:p>
          <a:p>
            <a:pPr marL="457200" indent="-457200">
              <a:lnSpc>
                <a:spcPct val="150000"/>
              </a:lnSpc>
              <a:buFont typeface="Wingdings" panose="05000000000000000000" pitchFamily="2" charset="2"/>
              <a:buChar char="§"/>
            </a:pPr>
            <a:endParaRPr lang="en-US" sz="2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850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3139"/>
            <a:ext cx="9144000" cy="797877"/>
          </a:xfrm>
          <a:solidFill>
            <a:schemeClr val="bg1">
              <a:lumMod val="95000"/>
            </a:schemeClr>
          </a:solidFill>
          <a:ln w="28575">
            <a:solidFill>
              <a:srgbClr val="002060"/>
            </a:solidFill>
          </a:ln>
        </p:spPr>
        <p:txBody>
          <a:bodyPr anchor="t">
            <a:normAutofit/>
          </a:bodyPr>
          <a:lstStyle/>
          <a:p>
            <a:r>
              <a:rPr lang="ka-GE" sz="3600" b="1" dirty="0" smtClean="0">
                <a:solidFill>
                  <a:srgbClr val="002060"/>
                </a:solidFill>
                <a:effectLst>
                  <a:outerShdw blurRad="38100" dist="38100" dir="2700000" algn="tl">
                    <a:srgbClr val="000000">
                      <a:alpha val="43137"/>
                    </a:srgbClr>
                  </a:outerShdw>
                </a:effectLst>
              </a:rPr>
              <a:t>აკა მორჩილაძე</a:t>
            </a:r>
            <a:endParaRPr lang="en-US" sz="36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1444752"/>
            <a:ext cx="9144000" cy="4590288"/>
          </a:xfrm>
          <a:solidFill>
            <a:schemeClr val="bg1">
              <a:lumMod val="95000"/>
            </a:schemeClr>
          </a:solidFill>
          <a:ln w="28575">
            <a:solidFill>
              <a:srgbClr val="002060"/>
            </a:solidFill>
          </a:ln>
        </p:spPr>
        <p:txBody>
          <a:bodyPr>
            <a:normAutofit/>
          </a:bodyPr>
          <a:lstStyle/>
          <a:p>
            <a:pPr algn="l">
              <a:lnSpc>
                <a:spcPct val="150000"/>
              </a:lnSpc>
            </a:pPr>
            <a:endParaRPr lang="en-US" sz="32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1524000" y="1444752"/>
            <a:ext cx="3669792" cy="45902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nSpc>
                <a:spcPct val="150000"/>
              </a:lnSpc>
              <a:buFont typeface="Wingdings" panose="05000000000000000000" pitchFamily="2" charset="2"/>
              <a:buChar char="§"/>
            </a:pPr>
            <a:endParaRPr lang="en-US" sz="2800" b="1" dirty="0">
              <a:solidFill>
                <a:srgbClr val="002060"/>
              </a:solidFill>
              <a:effectLst>
                <a:outerShdw blurRad="38100" dist="38100" dir="2700000" algn="tl">
                  <a:srgbClr val="000000">
                    <a:alpha val="43137"/>
                  </a:srgbClr>
                </a:outerShdw>
              </a:effectLst>
            </a:endParaRPr>
          </a:p>
        </p:txBody>
      </p:sp>
      <p:sp>
        <p:nvSpPr>
          <p:cNvPr id="5" name="Rectangle 4"/>
          <p:cNvSpPr/>
          <p:nvPr/>
        </p:nvSpPr>
        <p:spPr>
          <a:xfrm>
            <a:off x="5193792" y="1444752"/>
            <a:ext cx="5474208" cy="45902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,,საზღვრებმოშლილი ევროპა ... თუ საზღვრებსგარეთა ევროპა... მგონი მთლად ევროპაც რომ არ უნდა იყოს.“</a:t>
            </a:r>
          </a:p>
          <a:p>
            <a:pPr marL="457200" indent="-457200">
              <a:lnSpc>
                <a:spcPct val="150000"/>
              </a:lnSpc>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,,ტფილისი პარიზი ვერ გახდება. ისინი ერთმანეთს ვერ შეხვდებიან.“  </a:t>
            </a:r>
          </a:p>
          <a:p>
            <a:pPr marL="457200" indent="-457200">
              <a:buFont typeface="Wingdings" panose="05000000000000000000" pitchFamily="2" charset="2"/>
              <a:buChar char="§"/>
            </a:pPr>
            <a:endParaRPr lang="en-US" sz="2800" b="1" dirty="0">
              <a:solidFill>
                <a:srgbClr val="00206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1524000" y="1444752"/>
            <a:ext cx="3669792" cy="4590288"/>
          </a:xfrm>
          <a:prstGeom prst="rect">
            <a:avLst/>
          </a:prstGeom>
        </p:spPr>
      </p:pic>
    </p:spTree>
    <p:extLst>
      <p:ext uri="{BB962C8B-B14F-4D97-AF65-F5344CB8AC3E}">
        <p14:creationId xmlns:p14="http://schemas.microsoft.com/office/powerpoint/2010/main" val="308098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3139"/>
            <a:ext cx="9144000" cy="861885"/>
          </a:xfrm>
          <a:solidFill>
            <a:schemeClr val="bg1">
              <a:lumMod val="95000"/>
            </a:schemeClr>
          </a:solidFill>
          <a:ln w="28575">
            <a:solidFill>
              <a:srgbClr val="002060"/>
            </a:solidFill>
          </a:ln>
        </p:spPr>
        <p:txBody>
          <a:bodyPr anchor="t">
            <a:normAutofit/>
          </a:bodyPr>
          <a:lstStyle/>
          <a:p>
            <a:r>
              <a:rPr lang="ka-GE" sz="4000" b="1" dirty="0" smtClean="0">
                <a:solidFill>
                  <a:srgbClr val="002060"/>
                </a:solidFill>
                <a:effectLst>
                  <a:outerShdw blurRad="38100" dist="38100" dir="2700000" algn="tl">
                    <a:srgbClr val="000000">
                      <a:alpha val="43137"/>
                    </a:srgbClr>
                  </a:outerShdw>
                </a:effectLst>
              </a:rPr>
              <a:t>ორჰან ფამუქი</a:t>
            </a:r>
            <a:endParaRPr lang="en-US" sz="40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1444752"/>
            <a:ext cx="9144000" cy="4590288"/>
          </a:xfrm>
          <a:solidFill>
            <a:schemeClr val="bg1">
              <a:lumMod val="95000"/>
            </a:schemeClr>
          </a:solidFill>
          <a:ln w="28575">
            <a:solidFill>
              <a:srgbClr val="002060"/>
            </a:solidFill>
          </a:ln>
        </p:spPr>
        <p:txBody>
          <a:bodyPr>
            <a:normAutofit/>
          </a:bodyPr>
          <a:lstStyle/>
          <a:p>
            <a:pPr algn="l">
              <a:lnSpc>
                <a:spcPct val="150000"/>
              </a:lnSpc>
            </a:pPr>
            <a:endParaRPr lang="en-US" sz="32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1524000" y="1444752"/>
            <a:ext cx="3459480" cy="45902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nSpc>
                <a:spcPct val="150000"/>
              </a:lnSpc>
              <a:buFont typeface="Wingdings" panose="05000000000000000000" pitchFamily="2" charset="2"/>
              <a:buChar char="§"/>
            </a:pPr>
            <a:endParaRPr lang="en-US" sz="2800" b="1" dirty="0">
              <a:solidFill>
                <a:srgbClr val="002060"/>
              </a:solidFill>
              <a:effectLst>
                <a:outerShdw blurRad="38100" dist="38100" dir="2700000" algn="tl">
                  <a:srgbClr val="000000">
                    <a:alpha val="43137"/>
                  </a:srgbClr>
                </a:outerShdw>
              </a:effectLst>
            </a:endParaRPr>
          </a:p>
        </p:txBody>
      </p:sp>
      <p:sp>
        <p:nvSpPr>
          <p:cNvPr id="5" name="Rectangle 4"/>
          <p:cNvSpPr/>
          <p:nvPr/>
        </p:nvSpPr>
        <p:spPr>
          <a:xfrm>
            <a:off x="5047488" y="1444752"/>
            <a:ext cx="5556504" cy="45902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,,ჯევდეთ ბეი და მისი ვაჟიშვილები“ (1982) </a:t>
            </a:r>
          </a:p>
          <a:p>
            <a:pPr marL="457200" indent="-457200">
              <a:buFont typeface="Wingdings" panose="05000000000000000000" pitchFamily="2" charset="2"/>
              <a:buChar char="§"/>
            </a:pPr>
            <a:r>
              <a:rPr lang="ka-GE" sz="2800" b="1" dirty="0">
                <a:solidFill>
                  <a:srgbClr val="002060"/>
                </a:solidFill>
                <a:effectLst>
                  <a:outerShdw blurRad="38100" dist="38100" dir="2700000" algn="tl">
                    <a:srgbClr val="000000">
                      <a:alpha val="43137"/>
                    </a:srgbClr>
                  </a:outerShdw>
                </a:effectLst>
              </a:rPr>
              <a:t>,,თეთრი ციხესიმაგრე“ (1985</a:t>
            </a:r>
            <a:r>
              <a:rPr lang="ka-GE" sz="2800" b="1" dirty="0" smtClean="0">
                <a:solidFill>
                  <a:srgbClr val="002060"/>
                </a:solidFill>
                <a:effectLst>
                  <a:outerShdw blurRad="38100" dist="38100" dir="2700000" algn="tl">
                    <a:srgbClr val="000000">
                      <a:alpha val="43137"/>
                    </a:srgbClr>
                  </a:outerShdw>
                </a:effectLst>
              </a:rPr>
              <a:t>)</a:t>
            </a:r>
          </a:p>
          <a:p>
            <a:pPr marL="457200" indent="-457200">
              <a:buFont typeface="Wingdings" panose="05000000000000000000" pitchFamily="2" charset="2"/>
              <a:buChar char="§"/>
            </a:pPr>
            <a:r>
              <a:rPr lang="ka-GE" sz="2800" b="1" dirty="0">
                <a:solidFill>
                  <a:srgbClr val="002060"/>
                </a:solidFill>
                <a:effectLst>
                  <a:outerShdw blurRad="38100" dist="38100" dir="2700000" algn="tl">
                    <a:srgbClr val="000000">
                      <a:alpha val="43137"/>
                    </a:srgbClr>
                  </a:outerShdw>
                </a:effectLst>
              </a:rPr>
              <a:t>,,</a:t>
            </a:r>
            <a:r>
              <a:rPr lang="ka-GE" sz="2800" b="1" dirty="0" smtClean="0">
                <a:solidFill>
                  <a:srgbClr val="002060"/>
                </a:solidFill>
                <a:effectLst>
                  <a:outerShdw blurRad="38100" dist="38100" dir="2700000" algn="tl">
                    <a:srgbClr val="000000">
                      <a:alpha val="43137"/>
                    </a:srgbClr>
                  </a:outerShdw>
                </a:effectLst>
              </a:rPr>
              <a:t>შავი წიგნი</a:t>
            </a:r>
            <a:r>
              <a:rPr lang="ka-GE" sz="2800" b="1" dirty="0">
                <a:solidFill>
                  <a:srgbClr val="002060"/>
                </a:solidFill>
                <a:effectLst>
                  <a:outerShdw blurRad="38100" dist="38100" dir="2700000" algn="tl">
                    <a:srgbClr val="000000">
                      <a:alpha val="43137"/>
                    </a:srgbClr>
                  </a:outerShdw>
                </a:effectLst>
              </a:rPr>
              <a:t>“ (1990) </a:t>
            </a:r>
            <a:r>
              <a:rPr lang="ka-GE" sz="2800" b="1" dirty="0" smtClean="0">
                <a:solidFill>
                  <a:srgbClr val="002060"/>
                </a:solidFill>
                <a:effectLst>
                  <a:outerShdw blurRad="38100" dist="38100" dir="2700000" algn="tl">
                    <a:srgbClr val="000000">
                      <a:alpha val="43137"/>
                    </a:srgbClr>
                  </a:outerShdw>
                </a:effectLst>
              </a:rPr>
              <a:t> </a:t>
            </a:r>
          </a:p>
          <a:p>
            <a:pPr marL="457200" indent="-457200">
              <a:buFont typeface="Wingdings" panose="05000000000000000000" pitchFamily="2" charset="2"/>
              <a:buChar char="§"/>
            </a:pPr>
            <a:r>
              <a:rPr lang="ka-GE" sz="2800" b="1" dirty="0">
                <a:solidFill>
                  <a:srgbClr val="002060"/>
                </a:solidFill>
                <a:effectLst>
                  <a:outerShdw blurRad="38100" dist="38100" dir="2700000" algn="tl">
                    <a:srgbClr val="000000">
                      <a:alpha val="43137"/>
                    </a:srgbClr>
                  </a:outerShdw>
                </a:effectLst>
              </a:rPr>
              <a:t>,,მე წითელი მქვია“ </a:t>
            </a:r>
            <a:r>
              <a:rPr lang="ka-GE" sz="2800" b="1" dirty="0" smtClean="0">
                <a:solidFill>
                  <a:srgbClr val="002060"/>
                </a:solidFill>
                <a:effectLst>
                  <a:outerShdw blurRad="38100" dist="38100" dir="2700000" algn="tl">
                    <a:srgbClr val="000000">
                      <a:alpha val="43137"/>
                    </a:srgbClr>
                  </a:outerShdw>
                </a:effectLst>
              </a:rPr>
              <a:t>(1998)</a:t>
            </a:r>
          </a:p>
          <a:p>
            <a:pPr marL="457200" indent="-457200">
              <a:buFont typeface="Wingdings" panose="05000000000000000000" pitchFamily="2" charset="2"/>
              <a:buChar char="§"/>
            </a:pPr>
            <a:r>
              <a:rPr lang="ka-GE" sz="2800" b="1" dirty="0">
                <a:solidFill>
                  <a:srgbClr val="002060"/>
                </a:solidFill>
                <a:effectLst>
                  <a:outerShdw blurRad="38100" dist="38100" dir="2700000" algn="tl">
                    <a:srgbClr val="000000">
                      <a:alpha val="43137"/>
                    </a:srgbClr>
                  </a:outerShdw>
                </a:effectLst>
              </a:rPr>
              <a:t>,,</a:t>
            </a:r>
            <a:r>
              <a:rPr lang="ka-GE" sz="2800" b="1" dirty="0" smtClean="0">
                <a:solidFill>
                  <a:srgbClr val="002060"/>
                </a:solidFill>
                <a:effectLst>
                  <a:outerShdw blurRad="38100" dist="38100" dir="2700000" algn="tl">
                    <a:srgbClr val="000000">
                      <a:alpha val="43137"/>
                    </a:srgbClr>
                  </a:outerShdw>
                </a:effectLst>
              </a:rPr>
              <a:t>თოვლი“ (2002)</a:t>
            </a:r>
          </a:p>
          <a:p>
            <a:pPr marL="457200" indent="-457200">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,,უმანკოების მუზეუმი“ (2008)</a:t>
            </a:r>
          </a:p>
          <a:p>
            <a:pPr marL="457200" indent="-457200">
              <a:buFont typeface="Wingdings" panose="05000000000000000000" pitchFamily="2" charset="2"/>
              <a:buChar char="§"/>
            </a:pPr>
            <a:r>
              <a:rPr lang="ka-GE" sz="2800" b="1" dirty="0" smtClean="0">
                <a:solidFill>
                  <a:srgbClr val="002060"/>
                </a:solidFill>
                <a:effectLst>
                  <a:outerShdw blurRad="38100" dist="38100" dir="2700000" algn="tl">
                    <a:srgbClr val="000000">
                      <a:alpha val="43137"/>
                    </a:srgbClr>
                  </a:outerShdw>
                </a:effectLst>
              </a:rPr>
              <a:t>,,სტამბოლი</a:t>
            </a:r>
            <a:r>
              <a:rPr lang="ka-GE" sz="2800" b="1" dirty="0">
                <a:solidFill>
                  <a:srgbClr val="002060"/>
                </a:solidFill>
                <a:effectLst>
                  <a:outerShdw blurRad="38100" dist="38100" dir="2700000" algn="tl">
                    <a:srgbClr val="000000">
                      <a:alpha val="43137"/>
                    </a:srgbClr>
                  </a:outerShdw>
                </a:effectLst>
              </a:rPr>
              <a:t>: მოგონებები და </a:t>
            </a:r>
            <a:r>
              <a:rPr lang="ka-GE" sz="2800" b="1" dirty="0" smtClean="0">
                <a:solidFill>
                  <a:srgbClr val="002060"/>
                </a:solidFill>
                <a:effectLst>
                  <a:outerShdw blurRad="38100" dist="38100" dir="2700000" algn="tl">
                    <a:srgbClr val="000000">
                      <a:alpha val="43137"/>
                    </a:srgbClr>
                  </a:outerShdw>
                </a:effectLst>
              </a:rPr>
              <a:t>ქალაქი“ (2013)</a:t>
            </a:r>
          </a:p>
          <a:p>
            <a:endParaRPr lang="ka-GE" sz="2800" b="1" dirty="0" smtClean="0">
              <a:solidFill>
                <a:srgbClr val="00206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1524000" y="1444752"/>
            <a:ext cx="3459480" cy="4507992"/>
          </a:xfrm>
          <a:prstGeom prst="rect">
            <a:avLst/>
          </a:prstGeom>
        </p:spPr>
      </p:pic>
    </p:spTree>
    <p:extLst>
      <p:ext uri="{BB962C8B-B14F-4D97-AF65-F5344CB8AC3E}">
        <p14:creationId xmlns:p14="http://schemas.microsoft.com/office/powerpoint/2010/main" val="50781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3011"/>
          </a:xfrm>
          <a:solidFill>
            <a:schemeClr val="bg1">
              <a:lumMod val="95000"/>
            </a:schemeClr>
          </a:solidFill>
          <a:ln w="28575">
            <a:solidFill>
              <a:srgbClr val="002060"/>
            </a:solidFill>
          </a:ln>
        </p:spPr>
        <p:txBody>
          <a:bodyPr>
            <a:normAutofit/>
          </a:bodyPr>
          <a:lstStyle/>
          <a:p>
            <a:pPr algn="ctr"/>
            <a:r>
              <a:rPr lang="ka-GE" sz="3600" b="1" dirty="0" smtClean="0">
                <a:solidFill>
                  <a:srgbClr val="C00000"/>
                </a:solidFill>
                <a:effectLst>
                  <a:outerShdw blurRad="38100" dist="38100" dir="2700000" algn="tl">
                    <a:srgbClr val="000000">
                      <a:alpha val="43137"/>
                    </a:srgbClr>
                  </a:outerShdw>
                </a:effectLst>
              </a:rPr>
              <a:t>გამოყენებული ლიტერატურა</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088136"/>
            <a:ext cx="10515600" cy="5088827"/>
          </a:xfrm>
          <a:solidFill>
            <a:schemeClr val="bg1">
              <a:lumMod val="95000"/>
            </a:schemeClr>
          </a:solidFill>
          <a:ln w="28575">
            <a:solidFill>
              <a:srgbClr val="002060"/>
            </a:solidFill>
          </a:ln>
        </p:spPr>
        <p:txBody>
          <a:bodyPr>
            <a:normAutofit/>
          </a:bodyPr>
          <a:lstStyle/>
          <a:p>
            <a:r>
              <a:rPr lang="ka-GE" b="1" dirty="0" smtClean="0">
                <a:solidFill>
                  <a:srgbClr val="002060"/>
                </a:solidFill>
                <a:effectLst>
                  <a:outerShdw blurRad="38100" dist="38100" dir="2700000" algn="tl">
                    <a:srgbClr val="000000">
                      <a:alpha val="43137"/>
                    </a:srgbClr>
                  </a:outerShdw>
                </a:effectLst>
              </a:rPr>
              <a:t>კიპლინგი რადიარდ, იხ. </a:t>
            </a:r>
            <a:r>
              <a:rPr lang="en-US" b="1" dirty="0" smtClean="0">
                <a:solidFill>
                  <a:srgbClr val="002060"/>
                </a:solidFill>
                <a:effectLst>
                  <a:outerShdw blurRad="38100" dist="38100" dir="2700000" algn="tl">
                    <a:srgbClr val="000000">
                      <a:alpha val="43137"/>
                    </a:srgbClr>
                  </a:outerShdw>
                </a:effectLst>
                <a:hlinkClick r:id="rId2"/>
              </a:rPr>
              <a:t>http://www.inpearls.ru/</a:t>
            </a:r>
            <a:r>
              <a:rPr lang="ka-GE" b="1" dirty="0" smtClean="0">
                <a:solidFill>
                  <a:srgbClr val="002060"/>
                </a:solidFill>
                <a:effectLst>
                  <a:outerShdw blurRad="38100" dist="38100" dir="2700000" algn="tl">
                    <a:srgbClr val="000000">
                      <a:alpha val="43137"/>
                    </a:srgbClr>
                  </a:outerShdw>
                </a:effectLst>
              </a:rPr>
              <a:t>, 2016.</a:t>
            </a:r>
          </a:p>
          <a:p>
            <a:r>
              <a:rPr lang="ka-GE" b="1" dirty="0" smtClean="0">
                <a:solidFill>
                  <a:srgbClr val="002060"/>
                </a:solidFill>
                <a:effectLst>
                  <a:outerShdw blurRad="38100" dist="38100" dir="2700000" algn="tl">
                    <a:srgbClr val="000000">
                      <a:alpha val="43137"/>
                    </a:srgbClr>
                  </a:outerShdw>
                </a:effectLst>
              </a:rPr>
              <a:t>ლოსევი ა., ,,კულტურის ფილოსოფია და ანტიკურობა“, </a:t>
            </a:r>
            <a:r>
              <a:rPr lang="ka-GE" b="1" dirty="0" smtClean="0">
                <a:solidFill>
                  <a:srgbClr val="002060"/>
                </a:solidFill>
                <a:effectLst>
                  <a:outerShdw blurRad="38100" dist="38100" dir="2700000" algn="tl">
                    <a:srgbClr val="000000">
                      <a:alpha val="43137"/>
                    </a:srgbClr>
                  </a:outerShdw>
                </a:effectLst>
              </a:rPr>
              <a:t>1999, მ.</a:t>
            </a:r>
            <a:endParaRPr lang="ka-GE" b="1" dirty="0" smtClean="0">
              <a:solidFill>
                <a:srgbClr val="002060"/>
              </a:solidFill>
              <a:effectLst>
                <a:outerShdw blurRad="38100" dist="38100" dir="2700000" algn="tl">
                  <a:srgbClr val="000000">
                    <a:alpha val="43137"/>
                  </a:srgbClr>
                </a:outerShdw>
              </a:effectLst>
            </a:endParaRPr>
          </a:p>
          <a:p>
            <a:r>
              <a:rPr lang="ka-GE" b="1" dirty="0" smtClean="0">
                <a:solidFill>
                  <a:srgbClr val="002060"/>
                </a:solidFill>
                <a:effectLst>
                  <a:outerShdw blurRad="38100" dist="38100" dir="2700000" algn="tl">
                    <a:srgbClr val="000000">
                      <a:alpha val="43137"/>
                    </a:srgbClr>
                  </a:outerShdw>
                </a:effectLst>
              </a:rPr>
              <a:t>მორჩილაძე აკა, ,,გაქრები მადათოვზე“, </a:t>
            </a:r>
            <a:r>
              <a:rPr lang="ka-GE" b="1" dirty="0" smtClean="0">
                <a:solidFill>
                  <a:srgbClr val="002060"/>
                </a:solidFill>
                <a:effectLst>
                  <a:outerShdw blurRad="38100" dist="38100" dir="2700000" algn="tl">
                    <a:srgbClr val="000000">
                      <a:alpha val="43137"/>
                    </a:srgbClr>
                  </a:outerShdw>
                </a:effectLst>
              </a:rPr>
              <a:t>2001, თბ.</a:t>
            </a:r>
            <a:endParaRPr lang="ka-GE" b="1" dirty="0" smtClean="0">
              <a:solidFill>
                <a:srgbClr val="002060"/>
              </a:solidFill>
              <a:effectLst>
                <a:outerShdw blurRad="38100" dist="38100" dir="2700000" algn="tl">
                  <a:srgbClr val="000000">
                    <a:alpha val="43137"/>
                  </a:srgbClr>
                </a:outerShdw>
              </a:effectLst>
            </a:endParaRPr>
          </a:p>
          <a:p>
            <a:r>
              <a:rPr lang="ka-GE" b="1" dirty="0" smtClean="0">
                <a:solidFill>
                  <a:srgbClr val="002060"/>
                </a:solidFill>
                <a:effectLst>
                  <a:outerShdw blurRad="38100" dist="38100" dir="2700000" algn="tl">
                    <a:srgbClr val="000000">
                      <a:alpha val="43137"/>
                    </a:srgbClr>
                  </a:outerShdw>
                </a:effectLst>
              </a:rPr>
              <a:t>მორჩილაძე აკა, თბ. ,,სანტა ესპერანსა“, </a:t>
            </a:r>
            <a:r>
              <a:rPr lang="ka-GE" b="1" dirty="0" smtClean="0">
                <a:solidFill>
                  <a:srgbClr val="002060"/>
                </a:solidFill>
                <a:effectLst>
                  <a:outerShdw blurRad="38100" dist="38100" dir="2700000" algn="tl">
                    <a:srgbClr val="000000">
                      <a:alpha val="43137"/>
                    </a:srgbClr>
                  </a:outerShdw>
                </a:effectLst>
              </a:rPr>
              <a:t>2008, </a:t>
            </a:r>
            <a:r>
              <a:rPr lang="ka-GE" b="1" dirty="0" smtClean="0">
                <a:solidFill>
                  <a:srgbClr val="002060"/>
                </a:solidFill>
                <a:effectLst>
                  <a:outerShdw blurRad="38100" dist="38100" dir="2700000" algn="tl">
                    <a:srgbClr val="000000">
                      <a:alpha val="43137"/>
                    </a:srgbClr>
                  </a:outerShdw>
                </a:effectLst>
              </a:rPr>
              <a:t>თბ. </a:t>
            </a:r>
          </a:p>
          <a:p>
            <a:r>
              <a:rPr lang="ka-GE" b="1" dirty="0" smtClean="0">
                <a:solidFill>
                  <a:srgbClr val="002060"/>
                </a:solidFill>
                <a:effectLst>
                  <a:outerShdw blurRad="38100" dist="38100" dir="2700000" algn="tl">
                    <a:srgbClr val="000000">
                      <a:alpha val="43137"/>
                    </a:srgbClr>
                  </a:outerShdw>
                </a:effectLst>
              </a:rPr>
              <a:t>ფამუქი ორჰან, ,,ჯევდეთ ბეი და მისი ვაჟიშვილები“, </a:t>
            </a:r>
            <a:r>
              <a:rPr lang="ka-GE" b="1" dirty="0" smtClean="0">
                <a:solidFill>
                  <a:srgbClr val="002060"/>
                </a:solidFill>
                <a:effectLst>
                  <a:outerShdw blurRad="38100" dist="38100" dir="2700000" algn="tl">
                    <a:srgbClr val="000000">
                      <a:alpha val="43137"/>
                    </a:srgbClr>
                  </a:outerShdw>
                </a:effectLst>
              </a:rPr>
              <a:t>2013, თბ.</a:t>
            </a:r>
          </a:p>
          <a:p>
            <a:r>
              <a:rPr lang="ka-GE" b="1" dirty="0" smtClean="0">
                <a:solidFill>
                  <a:srgbClr val="002060"/>
                </a:solidFill>
                <a:effectLst>
                  <a:outerShdw blurRad="38100" dist="38100" dir="2700000" algn="tl">
                    <a:srgbClr val="000000">
                      <a:alpha val="43137"/>
                    </a:srgbClr>
                  </a:outerShdw>
                </a:effectLst>
              </a:rPr>
              <a:t>ფამუქი ორჰან,,,თეთრი ციხესიმაგრე“, </a:t>
            </a:r>
            <a:r>
              <a:rPr lang="ka-GE" b="1" dirty="0" smtClean="0">
                <a:solidFill>
                  <a:srgbClr val="002060"/>
                </a:solidFill>
                <a:effectLst>
                  <a:outerShdw blurRad="38100" dist="38100" dir="2700000" algn="tl">
                    <a:srgbClr val="000000">
                      <a:alpha val="43137"/>
                    </a:srgbClr>
                  </a:outerShdw>
                </a:effectLst>
              </a:rPr>
              <a:t>2011, </a:t>
            </a:r>
            <a:r>
              <a:rPr lang="ka-GE" b="1" dirty="0" smtClean="0">
                <a:solidFill>
                  <a:srgbClr val="002060"/>
                </a:solidFill>
                <a:effectLst>
                  <a:outerShdw blurRad="38100" dist="38100" dir="2700000" algn="tl">
                    <a:srgbClr val="000000">
                      <a:alpha val="43137"/>
                    </a:srgbClr>
                  </a:outerShdw>
                </a:effectLst>
              </a:rPr>
              <a:t>თბ.</a:t>
            </a:r>
          </a:p>
          <a:p>
            <a:r>
              <a:rPr lang="ka-GE" b="1" dirty="0" smtClean="0">
                <a:solidFill>
                  <a:srgbClr val="002060"/>
                </a:solidFill>
                <a:effectLst>
                  <a:outerShdw blurRad="38100" dist="38100" dir="2700000" algn="tl">
                    <a:srgbClr val="000000">
                      <a:alpha val="43137"/>
                    </a:srgbClr>
                  </a:outerShdw>
                </a:effectLst>
              </a:rPr>
              <a:t>ფამუქი ორჰან, ,,შავი წიგნი“, </a:t>
            </a:r>
            <a:r>
              <a:rPr lang="ka-GE" b="1" dirty="0" smtClean="0">
                <a:solidFill>
                  <a:srgbClr val="002060"/>
                </a:solidFill>
                <a:effectLst>
                  <a:outerShdw blurRad="38100" dist="38100" dir="2700000" algn="tl">
                    <a:srgbClr val="000000">
                      <a:alpha val="43137"/>
                    </a:srgbClr>
                  </a:outerShdw>
                </a:effectLst>
              </a:rPr>
              <a:t>2013, </a:t>
            </a:r>
            <a:r>
              <a:rPr lang="ka-GE" b="1" dirty="0" smtClean="0">
                <a:solidFill>
                  <a:srgbClr val="002060"/>
                </a:solidFill>
                <a:effectLst>
                  <a:outerShdw blurRad="38100" dist="38100" dir="2700000" algn="tl">
                    <a:srgbClr val="000000">
                      <a:alpha val="43137"/>
                    </a:srgbClr>
                  </a:outerShdw>
                </a:effectLst>
              </a:rPr>
              <a:t>თბ.</a:t>
            </a:r>
          </a:p>
          <a:p>
            <a:r>
              <a:rPr lang="ka-GE" b="1" dirty="0" smtClean="0">
                <a:solidFill>
                  <a:srgbClr val="002060"/>
                </a:solidFill>
                <a:effectLst>
                  <a:outerShdw blurRad="38100" dist="38100" dir="2700000" algn="tl">
                    <a:srgbClr val="000000">
                      <a:alpha val="43137"/>
                    </a:srgbClr>
                  </a:outerShdw>
                </a:effectLst>
              </a:rPr>
              <a:t>ფამუქი ორჰან, ,,თოვლი“, </a:t>
            </a:r>
            <a:r>
              <a:rPr lang="ka-GE" b="1" dirty="0" smtClean="0">
                <a:solidFill>
                  <a:srgbClr val="002060"/>
                </a:solidFill>
                <a:effectLst>
                  <a:outerShdw blurRad="38100" dist="38100" dir="2700000" algn="tl">
                    <a:srgbClr val="000000">
                      <a:alpha val="43137"/>
                    </a:srgbClr>
                  </a:outerShdw>
                </a:effectLst>
              </a:rPr>
              <a:t>2013, </a:t>
            </a:r>
            <a:r>
              <a:rPr lang="ka-GE" b="1" dirty="0" smtClean="0">
                <a:solidFill>
                  <a:srgbClr val="002060"/>
                </a:solidFill>
                <a:effectLst>
                  <a:outerShdw blurRad="38100" dist="38100" dir="2700000" algn="tl">
                    <a:srgbClr val="000000">
                      <a:alpha val="43137"/>
                    </a:srgbClr>
                  </a:outerShdw>
                </a:effectLst>
              </a:rPr>
              <a:t>თბ. </a:t>
            </a:r>
          </a:p>
          <a:p>
            <a:r>
              <a:rPr lang="ka-GE" b="1" dirty="0" smtClean="0">
                <a:solidFill>
                  <a:srgbClr val="002060"/>
                </a:solidFill>
                <a:effectLst>
                  <a:outerShdw blurRad="38100" dist="38100" dir="2700000" algn="tl">
                    <a:srgbClr val="000000">
                      <a:alpha val="43137"/>
                    </a:srgbClr>
                  </a:outerShdw>
                </a:effectLst>
              </a:rPr>
              <a:t>ფამუქი ორჰან, ,,მე წითელი მქვია“, </a:t>
            </a:r>
            <a:r>
              <a:rPr lang="ka-GE" b="1" dirty="0" smtClean="0">
                <a:solidFill>
                  <a:srgbClr val="002060"/>
                </a:solidFill>
                <a:effectLst>
                  <a:outerShdw blurRad="38100" dist="38100" dir="2700000" algn="tl">
                    <a:srgbClr val="000000">
                      <a:alpha val="43137"/>
                    </a:srgbClr>
                  </a:outerShdw>
                </a:effectLst>
              </a:rPr>
              <a:t>2014, </a:t>
            </a:r>
            <a:r>
              <a:rPr lang="ka-GE" b="1" dirty="0" smtClean="0">
                <a:solidFill>
                  <a:srgbClr val="002060"/>
                </a:solidFill>
                <a:effectLst>
                  <a:outerShdw blurRad="38100" dist="38100" dir="2700000" algn="tl">
                    <a:srgbClr val="000000">
                      <a:alpha val="43137"/>
                    </a:srgbClr>
                  </a:outerShdw>
                </a:effectLst>
              </a:rPr>
              <a:t>თბ. </a:t>
            </a:r>
          </a:p>
          <a:p>
            <a:endParaRPr lang="ka-GE" dirty="0" smtClean="0"/>
          </a:p>
          <a:p>
            <a:endParaRPr lang="en-US" dirty="0"/>
          </a:p>
        </p:txBody>
      </p:sp>
    </p:spTree>
    <p:extLst>
      <p:ext uri="{BB962C8B-B14F-4D97-AF65-F5344CB8AC3E}">
        <p14:creationId xmlns:p14="http://schemas.microsoft.com/office/powerpoint/2010/main" val="310630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28575">
            <a:solidFill>
              <a:srgbClr val="002060"/>
            </a:solidFill>
          </a:ln>
        </p:spPr>
        <p:txBody>
          <a:bodyPr>
            <a:normAutofit/>
          </a:bodyPr>
          <a:lstStyle/>
          <a:p>
            <a:r>
              <a:rPr lang="ka-GE" sz="4000" b="1" dirty="0" smtClean="0">
                <a:solidFill>
                  <a:srgbClr val="C00000"/>
                </a:solidFill>
                <a:effectLst>
                  <a:outerShdw blurRad="38100" dist="38100" dir="2700000" algn="tl">
                    <a:srgbClr val="000000">
                      <a:alpha val="43137"/>
                    </a:srgbClr>
                  </a:outerShdw>
                </a:effectLst>
              </a:rPr>
              <a:t>აღმოსავლეთიც ალაჰისაა და დასავლეთიც...</a:t>
            </a:r>
            <a:endParaRPr lang="en-US" sz="4000" b="1" dirty="0">
              <a:solidFill>
                <a:srgbClr val="C0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838200" y="1807336"/>
            <a:ext cx="3578352" cy="4675759"/>
          </a:xfrm>
          <a:prstGeom prst="rect">
            <a:avLst/>
          </a:prstGeom>
        </p:spPr>
      </p:pic>
      <p:pic>
        <p:nvPicPr>
          <p:cNvPr id="5" name="Picture 4"/>
          <p:cNvPicPr>
            <a:picLocks noChangeAspect="1"/>
          </p:cNvPicPr>
          <p:nvPr/>
        </p:nvPicPr>
        <p:blipFill>
          <a:blip r:embed="rId3"/>
          <a:stretch>
            <a:fillRect/>
          </a:stretch>
        </p:blipFill>
        <p:spPr>
          <a:xfrm>
            <a:off x="7893653" y="1807336"/>
            <a:ext cx="3460147" cy="4675759"/>
          </a:xfrm>
          <a:prstGeom prst="rect">
            <a:avLst/>
          </a:prstGeom>
        </p:spPr>
      </p:pic>
      <p:sp>
        <p:nvSpPr>
          <p:cNvPr id="6" name="Rectangle 5"/>
          <p:cNvSpPr/>
          <p:nvPr/>
        </p:nvSpPr>
        <p:spPr>
          <a:xfrm>
            <a:off x="4466176" y="1810318"/>
            <a:ext cx="3427477" cy="467575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ka-GE" sz="2800" b="1" dirty="0" smtClean="0">
                <a:solidFill>
                  <a:srgbClr val="C00000"/>
                </a:solidFill>
                <a:effectLst>
                  <a:outerShdw blurRad="38100" dist="38100" dir="2700000" algn="tl">
                    <a:srgbClr val="000000">
                      <a:alpha val="43137"/>
                    </a:srgbClr>
                  </a:outerShdw>
                </a:effectLst>
              </a:rPr>
              <a:t>გმადლობთ </a:t>
            </a:r>
          </a:p>
          <a:p>
            <a:pPr algn="ctr">
              <a:lnSpc>
                <a:spcPct val="200000"/>
              </a:lnSpc>
            </a:pPr>
            <a:r>
              <a:rPr lang="ka-GE" sz="2800" b="1" dirty="0" smtClean="0">
                <a:solidFill>
                  <a:srgbClr val="C00000"/>
                </a:solidFill>
                <a:effectLst>
                  <a:outerShdw blurRad="38100" dist="38100" dir="2700000" algn="tl">
                    <a:srgbClr val="000000">
                      <a:alpha val="43137"/>
                    </a:srgbClr>
                  </a:outerShdw>
                </a:effectLst>
              </a:rPr>
              <a:t>ყურადღებისათვის!</a:t>
            </a:r>
            <a:endParaRPr lang="en-US"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063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362</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Sylfaen</vt:lpstr>
      <vt:lpstr>Wingdings</vt:lpstr>
      <vt:lpstr>Office Theme</vt:lpstr>
      <vt:lpstr>ბათუმის შოთა რუსთაველის სახელმწიფო უნივერსიტეტი ჰუმანიტარულ მეცნიერებათა ფაკულტეტი ქართული ფილოლოგიის დეპარტამენტი</vt:lpstr>
      <vt:lpstr>აღმოსავლეთ–დასავლეთის კულტურათა შორის განსხვავებანი:</vt:lpstr>
      <vt:lpstr>აღმოსავლეთ–დასავლეთის კულტურათა შორის განსხვავებანი:</vt:lpstr>
      <vt:lpstr>აღმოსავლეთ–დასავლეთის კულტურათა შორის განსხვავებანი:</vt:lpstr>
      <vt:lpstr>აღმოსავლეთ–დასავლეთის კულტურათა შორის განსხვავებანი:</vt:lpstr>
      <vt:lpstr>აკა მორჩილაძე</vt:lpstr>
      <vt:lpstr>ორჰან ფამუქი</vt:lpstr>
      <vt:lpstr>გამოყენებული ლიტერატურა</vt:lpstr>
      <vt:lpstr>აღმოსავლეთიც ალაჰისაა და დასავლეთიც...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ბათუმის შოთა რუსთაველის სახელმწიფო უნივერსიტეტი ჰუმანიტარულ მეცნიერებათა ფაკულტეტი ქართული ფილოლოგიის დეპარტამენტი</dc:title>
  <dc:creator>Windows User</dc:creator>
  <cp:lastModifiedBy>Windows User</cp:lastModifiedBy>
  <cp:revision>11</cp:revision>
  <dcterms:created xsi:type="dcterms:W3CDTF">2019-05-24T06:23:33Z</dcterms:created>
  <dcterms:modified xsi:type="dcterms:W3CDTF">2019-05-24T08:37:36Z</dcterms:modified>
</cp:coreProperties>
</file>