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5"/>
  </p:notesMasterIdLst>
  <p:sldIdLst>
    <p:sldId id="256" r:id="rId2"/>
    <p:sldId id="257" r:id="rId3"/>
    <p:sldId id="258" r:id="rId4"/>
    <p:sldId id="259" r:id="rId5"/>
    <p:sldId id="260" r:id="rId6"/>
    <p:sldId id="261" r:id="rId7"/>
    <p:sldId id="262" r:id="rId8"/>
    <p:sldId id="264" r:id="rId9"/>
    <p:sldId id="265" r:id="rId10"/>
    <p:sldId id="267" r:id="rId11"/>
    <p:sldId id="268" r:id="rId12"/>
    <p:sldId id="269" r:id="rId13"/>
    <p:sldId id="270" r:id="rId14"/>
  </p:sldIdLst>
  <p:sldSz cx="12192000" cy="6858000"/>
  <p:notesSz cx="6858000" cy="9144000"/>
  <p:defaultTextStyle>
    <a:defPPr>
      <a:defRPr lang="ka-G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ზედა კოლონტიტულის ჩანაცვლების ველი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a-GE" dirty="0"/>
          </a:p>
        </p:txBody>
      </p:sp>
      <p:sp>
        <p:nvSpPr>
          <p:cNvPr id="3" name="თარიღის ჩანაცვლების ველი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4CA274-D41D-41D8-90F1-B7649A19BDE9}" type="datetimeFigureOut">
              <a:rPr lang="ka-GE" smtClean="0"/>
              <a:t>02.11.2018</a:t>
            </a:fld>
            <a:endParaRPr lang="ka-GE" dirty="0"/>
          </a:p>
        </p:txBody>
      </p:sp>
      <p:sp>
        <p:nvSpPr>
          <p:cNvPr id="4" name="სლაიდის გამოსახულების ჩანაცვლების ველი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a-GE" dirty="0"/>
          </a:p>
        </p:txBody>
      </p:sp>
      <p:sp>
        <p:nvSpPr>
          <p:cNvPr id="5" name="ჩანაწერების ჩანაცვლების ველი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ka-GE"/>
          </a:p>
        </p:txBody>
      </p:sp>
      <p:sp>
        <p:nvSpPr>
          <p:cNvPr id="6" name="ქვედა კოლონტიტულის ჩანაცვლების ველი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a-GE" dirty="0"/>
          </a:p>
        </p:txBody>
      </p:sp>
      <p:sp>
        <p:nvSpPr>
          <p:cNvPr id="7" name="სლაიდის რიცხვის ჩანაცვლების ველი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94FE58-CD42-4D19-9AC2-F3919EF2DAD9}" type="slidenum">
              <a:rPr lang="ka-GE" smtClean="0"/>
              <a:t>‹#›</a:t>
            </a:fld>
            <a:endParaRPr lang="ka-GE" dirty="0"/>
          </a:p>
        </p:txBody>
      </p:sp>
    </p:spTree>
    <p:extLst>
      <p:ext uri="{BB962C8B-B14F-4D97-AF65-F5344CB8AC3E}">
        <p14:creationId xmlns:p14="http://schemas.microsoft.com/office/powerpoint/2010/main" val="255038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ka-GE" dirty="0"/>
          </a:p>
        </p:txBody>
      </p:sp>
      <p:sp>
        <p:nvSpPr>
          <p:cNvPr id="4" name="სლაიდის რიცხვის ჩანაცვლების ველი 3"/>
          <p:cNvSpPr>
            <a:spLocks noGrp="1"/>
          </p:cNvSpPr>
          <p:nvPr>
            <p:ph type="sldNum" sz="quarter" idx="10"/>
          </p:nvPr>
        </p:nvSpPr>
        <p:spPr/>
        <p:txBody>
          <a:bodyPr/>
          <a:lstStyle/>
          <a:p>
            <a:fld id="{3494FE58-CD42-4D19-9AC2-F3919EF2DAD9}" type="slidenum">
              <a:rPr lang="ka-GE" smtClean="0"/>
              <a:t>2</a:t>
            </a:fld>
            <a:endParaRPr lang="ka-GE" dirty="0"/>
          </a:p>
        </p:txBody>
      </p:sp>
    </p:spTree>
    <p:extLst>
      <p:ext uri="{BB962C8B-B14F-4D97-AF65-F5344CB8AC3E}">
        <p14:creationId xmlns:p14="http://schemas.microsoft.com/office/powerpoint/2010/main" val="3987321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სათაურის სლაიდი">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ka-GE" smtClean="0"/>
              <a:t>დააწკაპ. მთ. სათაურის სტილის შეცვლისათვის</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a-GE" smtClean="0"/>
              <a:t>დააწკაპუნეთ მთავარი ქვესათაურის სტილის რედაქტირებისთვის</a:t>
            </a:r>
            <a:endParaRPr lang="en-US" dirty="0"/>
          </a:p>
        </p:txBody>
      </p:sp>
      <p:sp>
        <p:nvSpPr>
          <p:cNvPr id="4" name="Date Placeholder 3"/>
          <p:cNvSpPr>
            <a:spLocks noGrp="1"/>
          </p:cNvSpPr>
          <p:nvPr>
            <p:ph type="dt" sz="half" idx="10"/>
          </p:nvPr>
        </p:nvSpPr>
        <p:spPr/>
        <p:txBody>
          <a:bodyPr/>
          <a:lstStyle/>
          <a:p>
            <a:fld id="{D891D4D2-A275-449A-A448-E219F436B2D5}" type="datetimeFigureOut">
              <a:rPr lang="ka-GE" smtClean="0"/>
              <a:t>02.11.2018</a:t>
            </a:fld>
            <a:endParaRPr lang="ka-GE" dirty="0"/>
          </a:p>
        </p:txBody>
      </p:sp>
      <p:sp>
        <p:nvSpPr>
          <p:cNvPr id="5" name="Footer Placeholder 4"/>
          <p:cNvSpPr>
            <a:spLocks noGrp="1"/>
          </p:cNvSpPr>
          <p:nvPr>
            <p:ph type="ftr" sz="quarter" idx="11"/>
          </p:nvPr>
        </p:nvSpPr>
        <p:spPr/>
        <p:txBody>
          <a:bodyPr/>
          <a:lstStyle/>
          <a:p>
            <a:endParaRPr lang="ka-GE" dirty="0"/>
          </a:p>
        </p:txBody>
      </p:sp>
      <p:sp>
        <p:nvSpPr>
          <p:cNvPr id="6" name="Slide Number Placeholder 5"/>
          <p:cNvSpPr>
            <a:spLocks noGrp="1"/>
          </p:cNvSpPr>
          <p:nvPr>
            <p:ph type="sldNum" sz="quarter" idx="12"/>
          </p:nvPr>
        </p:nvSpPr>
        <p:spPr/>
        <p:txBody>
          <a:bodyPr/>
          <a:lstStyle/>
          <a:p>
            <a:fld id="{98B76AA7-05C5-4DD2-AD99-3133750E7114}" type="slidenum">
              <a:rPr lang="ka-GE" smtClean="0"/>
              <a:t>‹#›</a:t>
            </a:fld>
            <a:endParaRPr lang="ka-GE"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155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პანორამული სურათი წარწერი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mtClean="0"/>
              <a:t>დააწკაპ. მთ. სათაურის სტილის შეცვლისათვის</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ka-GE" dirty="0" smtClean="0"/>
              <a:t>სურათის დასამატებლად დააწკაპუნეთ ხატულაზე</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ka-GE" smtClean="0"/>
              <a:t>დააწკაპ. მთ. სათაურის სტილის შეცვლისათვის</a:t>
            </a:r>
          </a:p>
        </p:txBody>
      </p:sp>
      <p:sp>
        <p:nvSpPr>
          <p:cNvPr id="3" name="Date Placeholder 2"/>
          <p:cNvSpPr>
            <a:spLocks noGrp="1"/>
          </p:cNvSpPr>
          <p:nvPr>
            <p:ph type="dt" sz="half" idx="10"/>
          </p:nvPr>
        </p:nvSpPr>
        <p:spPr/>
        <p:txBody>
          <a:bodyPr/>
          <a:lstStyle/>
          <a:p>
            <a:fld id="{D891D4D2-A275-449A-A448-E219F436B2D5}" type="datetimeFigureOut">
              <a:rPr lang="ka-GE" smtClean="0"/>
              <a:t>02.11.2018</a:t>
            </a:fld>
            <a:endParaRPr lang="ka-GE" dirty="0"/>
          </a:p>
        </p:txBody>
      </p:sp>
      <p:sp>
        <p:nvSpPr>
          <p:cNvPr id="4" name="Footer Placeholder 3"/>
          <p:cNvSpPr>
            <a:spLocks noGrp="1"/>
          </p:cNvSpPr>
          <p:nvPr>
            <p:ph type="ftr" sz="quarter" idx="11"/>
          </p:nvPr>
        </p:nvSpPr>
        <p:spPr/>
        <p:txBody>
          <a:bodyPr/>
          <a:lstStyle/>
          <a:p>
            <a:endParaRPr lang="ka-GE" dirty="0"/>
          </a:p>
        </p:txBody>
      </p:sp>
      <p:sp>
        <p:nvSpPr>
          <p:cNvPr id="5" name="Slide Number Placeholder 4"/>
          <p:cNvSpPr>
            <a:spLocks noGrp="1"/>
          </p:cNvSpPr>
          <p:nvPr>
            <p:ph type="sldNum" sz="quarter" idx="12"/>
          </p:nvPr>
        </p:nvSpPr>
        <p:spPr/>
        <p:txBody>
          <a:bodyPr/>
          <a:lstStyle/>
          <a:p>
            <a:fld id="{98B76AA7-05C5-4DD2-AD99-3133750E7114}" type="slidenum">
              <a:rPr lang="ka-GE" smtClean="0"/>
              <a:t>‹#›</a:t>
            </a:fld>
            <a:endParaRPr lang="ka-GE" dirty="0"/>
          </a:p>
        </p:txBody>
      </p:sp>
    </p:spTree>
    <p:extLst>
      <p:ext uri="{BB962C8B-B14F-4D97-AF65-F5344CB8AC3E}">
        <p14:creationId xmlns:p14="http://schemas.microsoft.com/office/powerpoint/2010/main" val="2784092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სათაური და წარწერა">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ka-GE" smtClean="0"/>
              <a:t>დააწკაპ. მთ. სათაურის სტილის შეცვლისათვის</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a-GE" smtClean="0"/>
              <a:t>დააწკაპ. მთ. სათაურის სტილის შეცვლისათვის</a:t>
            </a:r>
          </a:p>
        </p:txBody>
      </p:sp>
      <p:sp>
        <p:nvSpPr>
          <p:cNvPr id="4" name="Date Placeholder 3"/>
          <p:cNvSpPr>
            <a:spLocks noGrp="1"/>
          </p:cNvSpPr>
          <p:nvPr>
            <p:ph type="dt" sz="half" idx="10"/>
          </p:nvPr>
        </p:nvSpPr>
        <p:spPr/>
        <p:txBody>
          <a:bodyPr/>
          <a:lstStyle/>
          <a:p>
            <a:fld id="{D891D4D2-A275-449A-A448-E219F436B2D5}" type="datetimeFigureOut">
              <a:rPr lang="ka-GE" smtClean="0"/>
              <a:t>02.11.2018</a:t>
            </a:fld>
            <a:endParaRPr lang="ka-GE" dirty="0"/>
          </a:p>
        </p:txBody>
      </p:sp>
      <p:sp>
        <p:nvSpPr>
          <p:cNvPr id="5" name="Footer Placeholder 4"/>
          <p:cNvSpPr>
            <a:spLocks noGrp="1"/>
          </p:cNvSpPr>
          <p:nvPr>
            <p:ph type="ftr" sz="quarter" idx="11"/>
          </p:nvPr>
        </p:nvSpPr>
        <p:spPr/>
        <p:txBody>
          <a:bodyPr/>
          <a:lstStyle/>
          <a:p>
            <a:endParaRPr lang="ka-GE" dirty="0"/>
          </a:p>
        </p:txBody>
      </p:sp>
      <p:sp>
        <p:nvSpPr>
          <p:cNvPr id="6" name="Slide Number Placeholder 5"/>
          <p:cNvSpPr>
            <a:spLocks noGrp="1"/>
          </p:cNvSpPr>
          <p:nvPr>
            <p:ph type="sldNum" sz="quarter" idx="12"/>
          </p:nvPr>
        </p:nvSpPr>
        <p:spPr/>
        <p:txBody>
          <a:bodyPr/>
          <a:lstStyle/>
          <a:p>
            <a:fld id="{98B76AA7-05C5-4DD2-AD99-3133750E7114}" type="slidenum">
              <a:rPr lang="ka-GE" smtClean="0"/>
              <a:t>‹#›</a:t>
            </a:fld>
            <a:endParaRPr lang="ka-GE" dirty="0"/>
          </a:p>
        </p:txBody>
      </p:sp>
    </p:spTree>
    <p:extLst>
      <p:ext uri="{BB962C8B-B14F-4D97-AF65-F5344CB8AC3E}">
        <p14:creationId xmlns:p14="http://schemas.microsoft.com/office/powerpoint/2010/main" val="3224654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ციტატა წარწერით">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ka-GE" smtClean="0"/>
              <a:t>დააწკაპ. მთ. სათაურის სტილის შეცვლისათვის</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ka-GE" smtClean="0"/>
              <a:t>დააწკაპ. მთ. სათაურის სტილის შეცვლისათვის</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a-GE" smtClean="0"/>
              <a:t>დააწკაპ. მთ. სათაურის სტილის შეცვლისათვის</a:t>
            </a:r>
          </a:p>
        </p:txBody>
      </p:sp>
      <p:sp>
        <p:nvSpPr>
          <p:cNvPr id="4" name="Date Placeholder 3"/>
          <p:cNvSpPr>
            <a:spLocks noGrp="1"/>
          </p:cNvSpPr>
          <p:nvPr>
            <p:ph type="dt" sz="half" idx="10"/>
          </p:nvPr>
        </p:nvSpPr>
        <p:spPr/>
        <p:txBody>
          <a:bodyPr/>
          <a:lstStyle/>
          <a:p>
            <a:fld id="{D891D4D2-A275-449A-A448-E219F436B2D5}" type="datetimeFigureOut">
              <a:rPr lang="ka-GE" smtClean="0"/>
              <a:t>02.11.2018</a:t>
            </a:fld>
            <a:endParaRPr lang="ka-GE" dirty="0"/>
          </a:p>
        </p:txBody>
      </p:sp>
      <p:sp>
        <p:nvSpPr>
          <p:cNvPr id="5" name="Footer Placeholder 4"/>
          <p:cNvSpPr>
            <a:spLocks noGrp="1"/>
          </p:cNvSpPr>
          <p:nvPr>
            <p:ph type="ftr" sz="quarter" idx="11"/>
          </p:nvPr>
        </p:nvSpPr>
        <p:spPr/>
        <p:txBody>
          <a:bodyPr/>
          <a:lstStyle/>
          <a:p>
            <a:endParaRPr lang="ka-GE" dirty="0"/>
          </a:p>
        </p:txBody>
      </p:sp>
      <p:sp>
        <p:nvSpPr>
          <p:cNvPr id="6" name="Slide Number Placeholder 5"/>
          <p:cNvSpPr>
            <a:spLocks noGrp="1"/>
          </p:cNvSpPr>
          <p:nvPr>
            <p:ph type="sldNum" sz="quarter" idx="12"/>
          </p:nvPr>
        </p:nvSpPr>
        <p:spPr/>
        <p:txBody>
          <a:bodyPr/>
          <a:lstStyle/>
          <a:p>
            <a:fld id="{98B76AA7-05C5-4DD2-AD99-3133750E7114}" type="slidenum">
              <a:rPr lang="ka-GE" smtClean="0"/>
              <a:t>‹#›</a:t>
            </a:fld>
            <a:endParaRPr lang="ka-GE"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69765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სახელის ბარათი">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ka-GE" smtClean="0"/>
              <a:t>დააწკაპ. მთ. სათაურის სტილის შეცვლისათვის</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a-GE" smtClean="0"/>
              <a:t>დააწკაპ. მთ. სათაურის სტილის შეცვლისათვის</a:t>
            </a:r>
          </a:p>
        </p:txBody>
      </p:sp>
      <p:sp>
        <p:nvSpPr>
          <p:cNvPr id="4" name="Date Placeholder 3"/>
          <p:cNvSpPr>
            <a:spLocks noGrp="1"/>
          </p:cNvSpPr>
          <p:nvPr>
            <p:ph type="dt" sz="half" idx="10"/>
          </p:nvPr>
        </p:nvSpPr>
        <p:spPr/>
        <p:txBody>
          <a:bodyPr/>
          <a:lstStyle/>
          <a:p>
            <a:fld id="{D891D4D2-A275-449A-A448-E219F436B2D5}" type="datetimeFigureOut">
              <a:rPr lang="ka-GE" smtClean="0"/>
              <a:t>02.11.2018</a:t>
            </a:fld>
            <a:endParaRPr lang="ka-GE" dirty="0"/>
          </a:p>
        </p:txBody>
      </p:sp>
      <p:sp>
        <p:nvSpPr>
          <p:cNvPr id="5" name="Footer Placeholder 4"/>
          <p:cNvSpPr>
            <a:spLocks noGrp="1"/>
          </p:cNvSpPr>
          <p:nvPr>
            <p:ph type="ftr" sz="quarter" idx="11"/>
          </p:nvPr>
        </p:nvSpPr>
        <p:spPr/>
        <p:txBody>
          <a:bodyPr/>
          <a:lstStyle/>
          <a:p>
            <a:endParaRPr lang="ka-GE" dirty="0"/>
          </a:p>
        </p:txBody>
      </p:sp>
      <p:sp>
        <p:nvSpPr>
          <p:cNvPr id="6" name="Slide Number Placeholder 5"/>
          <p:cNvSpPr>
            <a:spLocks noGrp="1"/>
          </p:cNvSpPr>
          <p:nvPr>
            <p:ph type="sldNum" sz="quarter" idx="12"/>
          </p:nvPr>
        </p:nvSpPr>
        <p:spPr/>
        <p:txBody>
          <a:bodyPr/>
          <a:lstStyle/>
          <a:p>
            <a:fld id="{98B76AA7-05C5-4DD2-AD99-3133750E7114}" type="slidenum">
              <a:rPr lang="ka-GE" smtClean="0"/>
              <a:t>‹#›</a:t>
            </a:fld>
            <a:endParaRPr lang="ka-GE" dirty="0"/>
          </a:p>
        </p:txBody>
      </p:sp>
    </p:spTree>
    <p:extLst>
      <p:ext uri="{BB962C8B-B14F-4D97-AF65-F5344CB8AC3E}">
        <p14:creationId xmlns:p14="http://schemas.microsoft.com/office/powerpoint/2010/main" val="1860565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სახელის ბარათის ციტატა">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ka-GE" smtClean="0"/>
              <a:t>დააწკაპ. მთ. სათაურის სტილის შეცვლისათვის</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ka-GE" smtClean="0"/>
              <a:t>დააწკაპ. მთ. სათაურის სტილის შეცვლისათვის</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a-GE" smtClean="0"/>
              <a:t>დააწკაპ. მთ. სათაურის სტილის შეცვლისათვის</a:t>
            </a:r>
          </a:p>
        </p:txBody>
      </p:sp>
      <p:sp>
        <p:nvSpPr>
          <p:cNvPr id="4" name="Date Placeholder 3"/>
          <p:cNvSpPr>
            <a:spLocks noGrp="1"/>
          </p:cNvSpPr>
          <p:nvPr>
            <p:ph type="dt" sz="half" idx="10"/>
          </p:nvPr>
        </p:nvSpPr>
        <p:spPr/>
        <p:txBody>
          <a:bodyPr/>
          <a:lstStyle/>
          <a:p>
            <a:fld id="{D891D4D2-A275-449A-A448-E219F436B2D5}" type="datetimeFigureOut">
              <a:rPr lang="ka-GE" smtClean="0"/>
              <a:t>02.11.2018</a:t>
            </a:fld>
            <a:endParaRPr lang="ka-GE" dirty="0"/>
          </a:p>
        </p:txBody>
      </p:sp>
      <p:sp>
        <p:nvSpPr>
          <p:cNvPr id="5" name="Footer Placeholder 4"/>
          <p:cNvSpPr>
            <a:spLocks noGrp="1"/>
          </p:cNvSpPr>
          <p:nvPr>
            <p:ph type="ftr" sz="quarter" idx="11"/>
          </p:nvPr>
        </p:nvSpPr>
        <p:spPr/>
        <p:txBody>
          <a:bodyPr/>
          <a:lstStyle/>
          <a:p>
            <a:endParaRPr lang="ka-GE" dirty="0"/>
          </a:p>
        </p:txBody>
      </p:sp>
      <p:sp>
        <p:nvSpPr>
          <p:cNvPr id="6" name="Slide Number Placeholder 5"/>
          <p:cNvSpPr>
            <a:spLocks noGrp="1"/>
          </p:cNvSpPr>
          <p:nvPr>
            <p:ph type="sldNum" sz="quarter" idx="12"/>
          </p:nvPr>
        </p:nvSpPr>
        <p:spPr/>
        <p:txBody>
          <a:bodyPr/>
          <a:lstStyle/>
          <a:p>
            <a:fld id="{98B76AA7-05C5-4DD2-AD99-3133750E7114}" type="slidenum">
              <a:rPr lang="ka-GE" smtClean="0"/>
              <a:t>‹#›</a:t>
            </a:fld>
            <a:endParaRPr lang="ka-GE"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96077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ჭეშმარიტება თუ სიცრუე">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ka-GE" smtClean="0"/>
              <a:t>დააწკაპ. მთ. სათაურის სტილის შეცვლისათვის</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ka-GE" smtClean="0"/>
              <a:t>დააწკაპ. მთ. სათაურის სტილის შეცვლისათვის</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a-GE" smtClean="0"/>
              <a:t>დააწკაპ. მთ. სათაურის სტილის შეცვლისათვის</a:t>
            </a:r>
          </a:p>
        </p:txBody>
      </p:sp>
      <p:sp>
        <p:nvSpPr>
          <p:cNvPr id="4" name="Date Placeholder 3"/>
          <p:cNvSpPr>
            <a:spLocks noGrp="1"/>
          </p:cNvSpPr>
          <p:nvPr>
            <p:ph type="dt" sz="half" idx="10"/>
          </p:nvPr>
        </p:nvSpPr>
        <p:spPr/>
        <p:txBody>
          <a:bodyPr/>
          <a:lstStyle/>
          <a:p>
            <a:fld id="{D891D4D2-A275-449A-A448-E219F436B2D5}" type="datetimeFigureOut">
              <a:rPr lang="ka-GE" smtClean="0"/>
              <a:t>02.11.2018</a:t>
            </a:fld>
            <a:endParaRPr lang="ka-GE" dirty="0"/>
          </a:p>
        </p:txBody>
      </p:sp>
      <p:sp>
        <p:nvSpPr>
          <p:cNvPr id="5" name="Footer Placeholder 4"/>
          <p:cNvSpPr>
            <a:spLocks noGrp="1"/>
          </p:cNvSpPr>
          <p:nvPr>
            <p:ph type="ftr" sz="quarter" idx="11"/>
          </p:nvPr>
        </p:nvSpPr>
        <p:spPr/>
        <p:txBody>
          <a:bodyPr/>
          <a:lstStyle/>
          <a:p>
            <a:endParaRPr lang="ka-GE" dirty="0"/>
          </a:p>
        </p:txBody>
      </p:sp>
      <p:sp>
        <p:nvSpPr>
          <p:cNvPr id="6" name="Slide Number Placeholder 5"/>
          <p:cNvSpPr>
            <a:spLocks noGrp="1"/>
          </p:cNvSpPr>
          <p:nvPr>
            <p:ph type="sldNum" sz="quarter" idx="12"/>
          </p:nvPr>
        </p:nvSpPr>
        <p:spPr/>
        <p:txBody>
          <a:bodyPr/>
          <a:lstStyle/>
          <a:p>
            <a:fld id="{98B76AA7-05C5-4DD2-AD99-3133750E7114}" type="slidenum">
              <a:rPr lang="ka-GE" smtClean="0"/>
              <a:t>‹#›</a:t>
            </a:fld>
            <a:endParaRPr lang="ka-GE" dirty="0"/>
          </a:p>
        </p:txBody>
      </p:sp>
    </p:spTree>
    <p:extLst>
      <p:ext uri="{BB962C8B-B14F-4D97-AF65-F5344CB8AC3E}">
        <p14:creationId xmlns:p14="http://schemas.microsoft.com/office/powerpoint/2010/main" val="403973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სათაური და შვეული ტექსტ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ka-GE" smtClean="0"/>
              <a:t>დააწკაპ. მთ. სათაურის სტილის შეცვლისათვის</a:t>
            </a:r>
            <a:endParaRPr lang="en-US" dirty="0"/>
          </a:p>
        </p:txBody>
      </p:sp>
      <p:sp>
        <p:nvSpPr>
          <p:cNvPr id="3" name="Vertical Text Placeholder 2"/>
          <p:cNvSpPr>
            <a:spLocks noGrp="1"/>
          </p:cNvSpPr>
          <p:nvPr>
            <p:ph type="body" orient="vert" idx="1"/>
          </p:nvPr>
        </p:nvSpPr>
        <p:spPr/>
        <p:txBody>
          <a:bodyPr vert="eaVert" anchor="t"/>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dirty="0"/>
          </a:p>
        </p:txBody>
      </p:sp>
      <p:sp>
        <p:nvSpPr>
          <p:cNvPr id="4" name="Date Placeholder 3"/>
          <p:cNvSpPr>
            <a:spLocks noGrp="1"/>
          </p:cNvSpPr>
          <p:nvPr>
            <p:ph type="dt" sz="half" idx="10"/>
          </p:nvPr>
        </p:nvSpPr>
        <p:spPr/>
        <p:txBody>
          <a:bodyPr/>
          <a:lstStyle/>
          <a:p>
            <a:fld id="{D891D4D2-A275-449A-A448-E219F436B2D5}" type="datetimeFigureOut">
              <a:rPr lang="ka-GE" smtClean="0"/>
              <a:t>02.11.2018</a:t>
            </a:fld>
            <a:endParaRPr lang="ka-GE" dirty="0"/>
          </a:p>
        </p:txBody>
      </p:sp>
      <p:sp>
        <p:nvSpPr>
          <p:cNvPr id="5" name="Footer Placeholder 4"/>
          <p:cNvSpPr>
            <a:spLocks noGrp="1"/>
          </p:cNvSpPr>
          <p:nvPr>
            <p:ph type="ftr" sz="quarter" idx="11"/>
          </p:nvPr>
        </p:nvSpPr>
        <p:spPr/>
        <p:txBody>
          <a:bodyPr/>
          <a:lstStyle/>
          <a:p>
            <a:endParaRPr lang="ka-GE" dirty="0"/>
          </a:p>
        </p:txBody>
      </p:sp>
      <p:sp>
        <p:nvSpPr>
          <p:cNvPr id="6" name="Slide Number Placeholder 5"/>
          <p:cNvSpPr>
            <a:spLocks noGrp="1"/>
          </p:cNvSpPr>
          <p:nvPr>
            <p:ph type="sldNum" sz="quarter" idx="12"/>
          </p:nvPr>
        </p:nvSpPr>
        <p:spPr/>
        <p:txBody>
          <a:bodyPr/>
          <a:lstStyle/>
          <a:p>
            <a:fld id="{98B76AA7-05C5-4DD2-AD99-3133750E7114}" type="slidenum">
              <a:rPr lang="ka-GE" smtClean="0"/>
              <a:t>‹#›</a:t>
            </a:fld>
            <a:endParaRPr lang="ka-GE" dirty="0"/>
          </a:p>
        </p:txBody>
      </p:sp>
    </p:spTree>
    <p:extLst>
      <p:ext uri="{BB962C8B-B14F-4D97-AF65-F5344CB8AC3E}">
        <p14:creationId xmlns:p14="http://schemas.microsoft.com/office/powerpoint/2010/main" val="4215550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შვეული სათაური და ტექსტ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ka-GE" smtClean="0"/>
              <a:t>დააწკაპ. მთ. სათაურის სტილის შეცვლისათვის</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dirty="0"/>
          </a:p>
        </p:txBody>
      </p:sp>
      <p:sp>
        <p:nvSpPr>
          <p:cNvPr id="4" name="Date Placeholder 3"/>
          <p:cNvSpPr>
            <a:spLocks noGrp="1"/>
          </p:cNvSpPr>
          <p:nvPr>
            <p:ph type="dt" sz="half" idx="10"/>
          </p:nvPr>
        </p:nvSpPr>
        <p:spPr/>
        <p:txBody>
          <a:bodyPr/>
          <a:lstStyle/>
          <a:p>
            <a:fld id="{D891D4D2-A275-449A-A448-E219F436B2D5}" type="datetimeFigureOut">
              <a:rPr lang="ka-GE" smtClean="0"/>
              <a:t>02.11.2018</a:t>
            </a:fld>
            <a:endParaRPr lang="ka-GE" dirty="0"/>
          </a:p>
        </p:txBody>
      </p:sp>
      <p:sp>
        <p:nvSpPr>
          <p:cNvPr id="5" name="Footer Placeholder 4"/>
          <p:cNvSpPr>
            <a:spLocks noGrp="1"/>
          </p:cNvSpPr>
          <p:nvPr>
            <p:ph type="ftr" sz="quarter" idx="11"/>
          </p:nvPr>
        </p:nvSpPr>
        <p:spPr/>
        <p:txBody>
          <a:bodyPr/>
          <a:lstStyle/>
          <a:p>
            <a:endParaRPr lang="ka-GE" dirty="0"/>
          </a:p>
        </p:txBody>
      </p:sp>
      <p:sp>
        <p:nvSpPr>
          <p:cNvPr id="6" name="Slide Number Placeholder 5"/>
          <p:cNvSpPr>
            <a:spLocks noGrp="1"/>
          </p:cNvSpPr>
          <p:nvPr>
            <p:ph type="sldNum" sz="quarter" idx="12"/>
          </p:nvPr>
        </p:nvSpPr>
        <p:spPr/>
        <p:txBody>
          <a:bodyPr/>
          <a:lstStyle/>
          <a:p>
            <a:fld id="{98B76AA7-05C5-4DD2-AD99-3133750E7114}" type="slidenum">
              <a:rPr lang="ka-GE" smtClean="0"/>
              <a:t>‹#›</a:t>
            </a:fld>
            <a:endParaRPr lang="ka-GE" dirty="0"/>
          </a:p>
        </p:txBody>
      </p:sp>
    </p:spTree>
    <p:extLst>
      <p:ext uri="{BB962C8B-B14F-4D97-AF65-F5344CB8AC3E}">
        <p14:creationId xmlns:p14="http://schemas.microsoft.com/office/powerpoint/2010/main" val="3617666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სათაური და შიგთავს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mtClean="0"/>
              <a:t>დააწკაპ. მთ. სათაურის სტილის შეცვლისათვის</a:t>
            </a:r>
            <a:endParaRPr lang="en-US" dirty="0"/>
          </a:p>
        </p:txBody>
      </p:sp>
      <p:sp>
        <p:nvSpPr>
          <p:cNvPr id="3" name="Content Placeholder 2"/>
          <p:cNvSpPr>
            <a:spLocks noGrp="1"/>
          </p:cNvSpPr>
          <p:nvPr>
            <p:ph idx="1"/>
          </p:nvPr>
        </p:nvSpPr>
        <p:spPr/>
        <p:txBody>
          <a:bodyPr anchor="ct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dirty="0"/>
          </a:p>
        </p:txBody>
      </p:sp>
      <p:sp>
        <p:nvSpPr>
          <p:cNvPr id="4" name="Date Placeholder 3"/>
          <p:cNvSpPr>
            <a:spLocks noGrp="1"/>
          </p:cNvSpPr>
          <p:nvPr>
            <p:ph type="dt" sz="half" idx="10"/>
          </p:nvPr>
        </p:nvSpPr>
        <p:spPr/>
        <p:txBody>
          <a:bodyPr/>
          <a:lstStyle/>
          <a:p>
            <a:fld id="{D891D4D2-A275-449A-A448-E219F436B2D5}" type="datetimeFigureOut">
              <a:rPr lang="ka-GE" smtClean="0"/>
              <a:t>02.11.2018</a:t>
            </a:fld>
            <a:endParaRPr lang="ka-GE" dirty="0"/>
          </a:p>
        </p:txBody>
      </p:sp>
      <p:sp>
        <p:nvSpPr>
          <p:cNvPr id="5" name="Footer Placeholder 4"/>
          <p:cNvSpPr>
            <a:spLocks noGrp="1"/>
          </p:cNvSpPr>
          <p:nvPr>
            <p:ph type="ftr" sz="quarter" idx="11"/>
          </p:nvPr>
        </p:nvSpPr>
        <p:spPr/>
        <p:txBody>
          <a:bodyPr/>
          <a:lstStyle/>
          <a:p>
            <a:endParaRPr lang="ka-GE" dirty="0"/>
          </a:p>
        </p:txBody>
      </p:sp>
      <p:sp>
        <p:nvSpPr>
          <p:cNvPr id="6" name="Slide Number Placeholder 5"/>
          <p:cNvSpPr>
            <a:spLocks noGrp="1"/>
          </p:cNvSpPr>
          <p:nvPr>
            <p:ph type="sldNum" sz="quarter" idx="12"/>
          </p:nvPr>
        </p:nvSpPr>
        <p:spPr/>
        <p:txBody>
          <a:bodyPr/>
          <a:lstStyle/>
          <a:p>
            <a:fld id="{98B76AA7-05C5-4DD2-AD99-3133750E7114}" type="slidenum">
              <a:rPr lang="ka-GE" smtClean="0"/>
              <a:t>‹#›</a:t>
            </a:fld>
            <a:endParaRPr lang="ka-GE" dirty="0"/>
          </a:p>
        </p:txBody>
      </p:sp>
    </p:spTree>
    <p:extLst>
      <p:ext uri="{BB962C8B-B14F-4D97-AF65-F5344CB8AC3E}">
        <p14:creationId xmlns:p14="http://schemas.microsoft.com/office/powerpoint/2010/main" val="3011184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სექციის ზედა კოლონტიტული">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ka-GE" smtClean="0"/>
              <a:t>დააწკაპ. მთ. სათაურის სტილის შეცვლისათვის</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a-GE" smtClean="0"/>
              <a:t>დააწკაპ. მთ. სათაურის სტილის შეცვლისათვის</a:t>
            </a:r>
          </a:p>
        </p:txBody>
      </p:sp>
      <p:sp>
        <p:nvSpPr>
          <p:cNvPr id="4" name="Date Placeholder 3"/>
          <p:cNvSpPr>
            <a:spLocks noGrp="1"/>
          </p:cNvSpPr>
          <p:nvPr>
            <p:ph type="dt" sz="half" idx="10"/>
          </p:nvPr>
        </p:nvSpPr>
        <p:spPr/>
        <p:txBody>
          <a:bodyPr/>
          <a:lstStyle/>
          <a:p>
            <a:fld id="{D891D4D2-A275-449A-A448-E219F436B2D5}" type="datetimeFigureOut">
              <a:rPr lang="ka-GE" smtClean="0"/>
              <a:t>02.11.2018</a:t>
            </a:fld>
            <a:endParaRPr lang="ka-GE" dirty="0"/>
          </a:p>
        </p:txBody>
      </p:sp>
      <p:sp>
        <p:nvSpPr>
          <p:cNvPr id="5" name="Footer Placeholder 4"/>
          <p:cNvSpPr>
            <a:spLocks noGrp="1"/>
          </p:cNvSpPr>
          <p:nvPr>
            <p:ph type="ftr" sz="quarter" idx="11"/>
          </p:nvPr>
        </p:nvSpPr>
        <p:spPr/>
        <p:txBody>
          <a:bodyPr/>
          <a:lstStyle/>
          <a:p>
            <a:endParaRPr lang="ka-GE" dirty="0"/>
          </a:p>
        </p:txBody>
      </p:sp>
      <p:sp>
        <p:nvSpPr>
          <p:cNvPr id="6" name="Slide Number Placeholder 5"/>
          <p:cNvSpPr>
            <a:spLocks noGrp="1"/>
          </p:cNvSpPr>
          <p:nvPr>
            <p:ph type="sldNum" sz="quarter" idx="12"/>
          </p:nvPr>
        </p:nvSpPr>
        <p:spPr/>
        <p:txBody>
          <a:bodyPr/>
          <a:lstStyle/>
          <a:p>
            <a:fld id="{98B76AA7-05C5-4DD2-AD99-3133750E7114}" type="slidenum">
              <a:rPr lang="ka-GE" smtClean="0"/>
              <a:t>‹#›</a:t>
            </a:fld>
            <a:endParaRPr lang="ka-GE" dirty="0"/>
          </a:p>
        </p:txBody>
      </p:sp>
    </p:spTree>
    <p:extLst>
      <p:ext uri="{BB962C8B-B14F-4D97-AF65-F5344CB8AC3E}">
        <p14:creationId xmlns:p14="http://schemas.microsoft.com/office/powerpoint/2010/main" val="138671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ორი შიგთავს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mtClean="0"/>
              <a:t>დააწკაპ. მთ. სათაურის სტილის შეცვლისათვის</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dirty="0"/>
          </a:p>
        </p:txBody>
      </p:sp>
      <p:sp>
        <p:nvSpPr>
          <p:cNvPr id="5" name="Date Placeholder 4"/>
          <p:cNvSpPr>
            <a:spLocks noGrp="1"/>
          </p:cNvSpPr>
          <p:nvPr>
            <p:ph type="dt" sz="half" idx="10"/>
          </p:nvPr>
        </p:nvSpPr>
        <p:spPr/>
        <p:txBody>
          <a:bodyPr/>
          <a:lstStyle/>
          <a:p>
            <a:fld id="{D891D4D2-A275-449A-A448-E219F436B2D5}" type="datetimeFigureOut">
              <a:rPr lang="ka-GE" smtClean="0"/>
              <a:t>02.11.2018</a:t>
            </a:fld>
            <a:endParaRPr lang="ka-GE" dirty="0"/>
          </a:p>
        </p:txBody>
      </p:sp>
      <p:sp>
        <p:nvSpPr>
          <p:cNvPr id="6" name="Footer Placeholder 5"/>
          <p:cNvSpPr>
            <a:spLocks noGrp="1"/>
          </p:cNvSpPr>
          <p:nvPr>
            <p:ph type="ftr" sz="quarter" idx="11"/>
          </p:nvPr>
        </p:nvSpPr>
        <p:spPr/>
        <p:txBody>
          <a:bodyPr/>
          <a:lstStyle/>
          <a:p>
            <a:endParaRPr lang="ka-GE" dirty="0"/>
          </a:p>
        </p:txBody>
      </p:sp>
      <p:sp>
        <p:nvSpPr>
          <p:cNvPr id="7" name="Slide Number Placeholder 6"/>
          <p:cNvSpPr>
            <a:spLocks noGrp="1"/>
          </p:cNvSpPr>
          <p:nvPr>
            <p:ph type="sldNum" sz="quarter" idx="12"/>
          </p:nvPr>
        </p:nvSpPr>
        <p:spPr/>
        <p:txBody>
          <a:bodyPr/>
          <a:lstStyle/>
          <a:p>
            <a:fld id="{98B76AA7-05C5-4DD2-AD99-3133750E7114}" type="slidenum">
              <a:rPr lang="ka-GE" smtClean="0"/>
              <a:t>‹#›</a:t>
            </a:fld>
            <a:endParaRPr lang="ka-GE" dirty="0"/>
          </a:p>
        </p:txBody>
      </p:sp>
    </p:spTree>
    <p:extLst>
      <p:ext uri="{BB962C8B-B14F-4D97-AF65-F5344CB8AC3E}">
        <p14:creationId xmlns:p14="http://schemas.microsoft.com/office/powerpoint/2010/main" val="2242067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შედარება">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ka-GE" smtClean="0"/>
              <a:t>დააწკაპ. მთ. სათაურის სტილის შეცვლისათვის</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smtClean="0"/>
              <a:t>დააწკაპ. მთ. სათაურის სტილის შეცვლისათვის</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smtClean="0"/>
              <a:t>დააწკაპ. მთ. სათაურის სტილის შეცვლისათვის</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dirty="0"/>
          </a:p>
        </p:txBody>
      </p:sp>
      <p:sp>
        <p:nvSpPr>
          <p:cNvPr id="7" name="Date Placeholder 6"/>
          <p:cNvSpPr>
            <a:spLocks noGrp="1"/>
          </p:cNvSpPr>
          <p:nvPr>
            <p:ph type="dt" sz="half" idx="10"/>
          </p:nvPr>
        </p:nvSpPr>
        <p:spPr/>
        <p:txBody>
          <a:bodyPr/>
          <a:lstStyle/>
          <a:p>
            <a:fld id="{D891D4D2-A275-449A-A448-E219F436B2D5}" type="datetimeFigureOut">
              <a:rPr lang="ka-GE" smtClean="0"/>
              <a:t>02.11.2018</a:t>
            </a:fld>
            <a:endParaRPr lang="ka-GE" dirty="0"/>
          </a:p>
        </p:txBody>
      </p:sp>
      <p:sp>
        <p:nvSpPr>
          <p:cNvPr id="8" name="Footer Placeholder 7"/>
          <p:cNvSpPr>
            <a:spLocks noGrp="1"/>
          </p:cNvSpPr>
          <p:nvPr>
            <p:ph type="ftr" sz="quarter" idx="11"/>
          </p:nvPr>
        </p:nvSpPr>
        <p:spPr/>
        <p:txBody>
          <a:bodyPr/>
          <a:lstStyle/>
          <a:p>
            <a:endParaRPr lang="ka-GE" dirty="0"/>
          </a:p>
        </p:txBody>
      </p:sp>
      <p:sp>
        <p:nvSpPr>
          <p:cNvPr id="9" name="Slide Number Placeholder 8"/>
          <p:cNvSpPr>
            <a:spLocks noGrp="1"/>
          </p:cNvSpPr>
          <p:nvPr>
            <p:ph type="sldNum" sz="quarter" idx="12"/>
          </p:nvPr>
        </p:nvSpPr>
        <p:spPr/>
        <p:txBody>
          <a:bodyPr/>
          <a:lstStyle/>
          <a:p>
            <a:fld id="{98B76AA7-05C5-4DD2-AD99-3133750E7114}" type="slidenum">
              <a:rPr lang="ka-GE" smtClean="0"/>
              <a:t>‹#›</a:t>
            </a:fld>
            <a:endParaRPr lang="ka-GE" dirty="0"/>
          </a:p>
        </p:txBody>
      </p:sp>
    </p:spTree>
    <p:extLst>
      <p:ext uri="{BB962C8B-B14F-4D97-AF65-F5344CB8AC3E}">
        <p14:creationId xmlns:p14="http://schemas.microsoft.com/office/powerpoint/2010/main" val="323290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მხოლოდ სათაურ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mtClean="0"/>
              <a:t>დააწკაპ. მთ. სათაურის სტილის შეცვლისათვის</a:t>
            </a:r>
            <a:endParaRPr lang="en-US" dirty="0"/>
          </a:p>
        </p:txBody>
      </p:sp>
      <p:sp>
        <p:nvSpPr>
          <p:cNvPr id="3" name="Date Placeholder 2"/>
          <p:cNvSpPr>
            <a:spLocks noGrp="1"/>
          </p:cNvSpPr>
          <p:nvPr>
            <p:ph type="dt" sz="half" idx="10"/>
          </p:nvPr>
        </p:nvSpPr>
        <p:spPr/>
        <p:txBody>
          <a:bodyPr/>
          <a:lstStyle/>
          <a:p>
            <a:fld id="{D891D4D2-A275-449A-A448-E219F436B2D5}" type="datetimeFigureOut">
              <a:rPr lang="ka-GE" smtClean="0"/>
              <a:t>02.11.2018</a:t>
            </a:fld>
            <a:endParaRPr lang="ka-GE" dirty="0"/>
          </a:p>
        </p:txBody>
      </p:sp>
      <p:sp>
        <p:nvSpPr>
          <p:cNvPr id="4" name="Footer Placeholder 3"/>
          <p:cNvSpPr>
            <a:spLocks noGrp="1"/>
          </p:cNvSpPr>
          <p:nvPr>
            <p:ph type="ftr" sz="quarter" idx="11"/>
          </p:nvPr>
        </p:nvSpPr>
        <p:spPr/>
        <p:txBody>
          <a:bodyPr/>
          <a:lstStyle/>
          <a:p>
            <a:endParaRPr lang="ka-GE" dirty="0"/>
          </a:p>
        </p:txBody>
      </p:sp>
      <p:sp>
        <p:nvSpPr>
          <p:cNvPr id="5" name="Slide Number Placeholder 4"/>
          <p:cNvSpPr>
            <a:spLocks noGrp="1"/>
          </p:cNvSpPr>
          <p:nvPr>
            <p:ph type="sldNum" sz="quarter" idx="12"/>
          </p:nvPr>
        </p:nvSpPr>
        <p:spPr/>
        <p:txBody>
          <a:bodyPr/>
          <a:lstStyle/>
          <a:p>
            <a:fld id="{98B76AA7-05C5-4DD2-AD99-3133750E7114}" type="slidenum">
              <a:rPr lang="ka-GE" smtClean="0"/>
              <a:t>‹#›</a:t>
            </a:fld>
            <a:endParaRPr lang="ka-GE" dirty="0"/>
          </a:p>
        </p:txBody>
      </p:sp>
    </p:spTree>
    <p:extLst>
      <p:ext uri="{BB962C8B-B14F-4D97-AF65-F5344CB8AC3E}">
        <p14:creationId xmlns:p14="http://schemas.microsoft.com/office/powerpoint/2010/main" val="270202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ცარიელი">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91D4D2-A275-449A-A448-E219F436B2D5}" type="datetimeFigureOut">
              <a:rPr lang="ka-GE" smtClean="0"/>
              <a:t>02.11.2018</a:t>
            </a:fld>
            <a:endParaRPr lang="ka-GE" dirty="0"/>
          </a:p>
        </p:txBody>
      </p:sp>
      <p:sp>
        <p:nvSpPr>
          <p:cNvPr id="3" name="Footer Placeholder 2"/>
          <p:cNvSpPr>
            <a:spLocks noGrp="1"/>
          </p:cNvSpPr>
          <p:nvPr>
            <p:ph type="ftr" sz="quarter" idx="11"/>
          </p:nvPr>
        </p:nvSpPr>
        <p:spPr/>
        <p:txBody>
          <a:bodyPr/>
          <a:lstStyle/>
          <a:p>
            <a:endParaRPr lang="ka-GE" dirty="0"/>
          </a:p>
        </p:txBody>
      </p:sp>
      <p:sp>
        <p:nvSpPr>
          <p:cNvPr id="4" name="Slide Number Placeholder 3"/>
          <p:cNvSpPr>
            <a:spLocks noGrp="1"/>
          </p:cNvSpPr>
          <p:nvPr>
            <p:ph type="sldNum" sz="quarter" idx="12"/>
          </p:nvPr>
        </p:nvSpPr>
        <p:spPr/>
        <p:txBody>
          <a:bodyPr/>
          <a:lstStyle/>
          <a:p>
            <a:fld id="{98B76AA7-05C5-4DD2-AD99-3133750E7114}" type="slidenum">
              <a:rPr lang="ka-GE" smtClean="0"/>
              <a:t>‹#›</a:t>
            </a:fld>
            <a:endParaRPr lang="ka-GE" dirty="0"/>
          </a:p>
        </p:txBody>
      </p:sp>
    </p:spTree>
    <p:extLst>
      <p:ext uri="{BB962C8B-B14F-4D97-AF65-F5344CB8AC3E}">
        <p14:creationId xmlns:p14="http://schemas.microsoft.com/office/powerpoint/2010/main" val="3636662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შიგთავსი წარწერასთან">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ka-GE" smtClean="0"/>
              <a:t>დააწკაპ. მთ. სათაურის სტილის შეცვლისათვის</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a-GE" smtClean="0"/>
              <a:t>დააწკაპ. მთ. სათაურის სტილის შეცვლისათვის</a:t>
            </a:r>
          </a:p>
        </p:txBody>
      </p:sp>
      <p:sp>
        <p:nvSpPr>
          <p:cNvPr id="5" name="Date Placeholder 4"/>
          <p:cNvSpPr>
            <a:spLocks noGrp="1"/>
          </p:cNvSpPr>
          <p:nvPr>
            <p:ph type="dt" sz="half" idx="10"/>
          </p:nvPr>
        </p:nvSpPr>
        <p:spPr/>
        <p:txBody>
          <a:bodyPr/>
          <a:lstStyle/>
          <a:p>
            <a:fld id="{D891D4D2-A275-449A-A448-E219F436B2D5}" type="datetimeFigureOut">
              <a:rPr lang="ka-GE" smtClean="0"/>
              <a:t>02.11.2018</a:t>
            </a:fld>
            <a:endParaRPr lang="ka-GE" dirty="0"/>
          </a:p>
        </p:txBody>
      </p:sp>
      <p:sp>
        <p:nvSpPr>
          <p:cNvPr id="6" name="Footer Placeholder 5"/>
          <p:cNvSpPr>
            <a:spLocks noGrp="1"/>
          </p:cNvSpPr>
          <p:nvPr>
            <p:ph type="ftr" sz="quarter" idx="11"/>
          </p:nvPr>
        </p:nvSpPr>
        <p:spPr/>
        <p:txBody>
          <a:bodyPr/>
          <a:lstStyle/>
          <a:p>
            <a:endParaRPr lang="ka-GE" dirty="0"/>
          </a:p>
        </p:txBody>
      </p:sp>
      <p:sp>
        <p:nvSpPr>
          <p:cNvPr id="7" name="Slide Number Placeholder 6"/>
          <p:cNvSpPr>
            <a:spLocks noGrp="1"/>
          </p:cNvSpPr>
          <p:nvPr>
            <p:ph type="sldNum" sz="quarter" idx="12"/>
          </p:nvPr>
        </p:nvSpPr>
        <p:spPr/>
        <p:txBody>
          <a:bodyPr/>
          <a:lstStyle/>
          <a:p>
            <a:fld id="{98B76AA7-05C5-4DD2-AD99-3133750E7114}" type="slidenum">
              <a:rPr lang="ka-GE" smtClean="0"/>
              <a:t>‹#›</a:t>
            </a:fld>
            <a:endParaRPr lang="ka-GE" dirty="0"/>
          </a:p>
        </p:txBody>
      </p:sp>
    </p:spTree>
    <p:extLst>
      <p:ext uri="{BB962C8B-B14F-4D97-AF65-F5344CB8AC3E}">
        <p14:creationId xmlns:p14="http://schemas.microsoft.com/office/powerpoint/2010/main" val="1136579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სურათი წარწერასთან">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ka-GE" smtClean="0"/>
              <a:t>დააწკაპ. მთ. სათაურის სტილის შეცვლისათვის</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ka-GE" dirty="0" smtClean="0"/>
              <a:t>სურათის დასამატებლად დააწკაპუნეთ ხატულაზე</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a-GE" smtClean="0"/>
              <a:t>დააწკაპ. მთ. სათაურის სტილის შეცვლისათვის</a:t>
            </a:r>
          </a:p>
        </p:txBody>
      </p:sp>
      <p:sp>
        <p:nvSpPr>
          <p:cNvPr id="5" name="Date Placeholder 4"/>
          <p:cNvSpPr>
            <a:spLocks noGrp="1"/>
          </p:cNvSpPr>
          <p:nvPr>
            <p:ph type="dt" sz="half" idx="10"/>
          </p:nvPr>
        </p:nvSpPr>
        <p:spPr/>
        <p:txBody>
          <a:bodyPr/>
          <a:lstStyle/>
          <a:p>
            <a:fld id="{D891D4D2-A275-449A-A448-E219F436B2D5}" type="datetimeFigureOut">
              <a:rPr lang="ka-GE" smtClean="0"/>
              <a:t>02.11.2018</a:t>
            </a:fld>
            <a:endParaRPr lang="ka-GE" dirty="0"/>
          </a:p>
        </p:txBody>
      </p:sp>
      <p:sp>
        <p:nvSpPr>
          <p:cNvPr id="6" name="Footer Placeholder 5"/>
          <p:cNvSpPr>
            <a:spLocks noGrp="1"/>
          </p:cNvSpPr>
          <p:nvPr>
            <p:ph type="ftr" sz="quarter" idx="11"/>
          </p:nvPr>
        </p:nvSpPr>
        <p:spPr/>
        <p:txBody>
          <a:bodyPr/>
          <a:lstStyle/>
          <a:p>
            <a:endParaRPr lang="ka-GE" dirty="0"/>
          </a:p>
        </p:txBody>
      </p:sp>
      <p:sp>
        <p:nvSpPr>
          <p:cNvPr id="7" name="Slide Number Placeholder 6"/>
          <p:cNvSpPr>
            <a:spLocks noGrp="1"/>
          </p:cNvSpPr>
          <p:nvPr>
            <p:ph type="sldNum" sz="quarter" idx="12"/>
          </p:nvPr>
        </p:nvSpPr>
        <p:spPr/>
        <p:txBody>
          <a:bodyPr/>
          <a:lstStyle/>
          <a:p>
            <a:fld id="{98B76AA7-05C5-4DD2-AD99-3133750E7114}" type="slidenum">
              <a:rPr lang="ka-GE" smtClean="0"/>
              <a:t>‹#›</a:t>
            </a:fld>
            <a:endParaRPr lang="ka-GE" dirty="0"/>
          </a:p>
        </p:txBody>
      </p:sp>
    </p:spTree>
    <p:extLst>
      <p:ext uri="{BB962C8B-B14F-4D97-AF65-F5344CB8AC3E}">
        <p14:creationId xmlns:p14="http://schemas.microsoft.com/office/powerpoint/2010/main" val="912260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4000">
              <a:schemeClr val="bg2">
                <a:tint val="97000"/>
                <a:hueMod val="162000"/>
                <a:satMod val="200000"/>
                <a:lumMod val="91000"/>
              </a:schemeClr>
            </a:gs>
            <a:gs pos="100000">
              <a:schemeClr val="bg2">
                <a:shade val="96000"/>
                <a:hueMod val="88000"/>
                <a:satMod val="220000"/>
                <a:lumMod val="82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ka-GE" smtClean="0"/>
              <a:t>დააწკაპ. მთ. სათაურის სტილის შეცვლისათვის</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891D4D2-A275-449A-A448-E219F436B2D5}" type="datetimeFigureOut">
              <a:rPr lang="ka-GE" smtClean="0"/>
              <a:t>02.11.2018</a:t>
            </a:fld>
            <a:endParaRPr lang="ka-GE"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ka-GE"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8B76AA7-05C5-4DD2-AD99-3133750E7114}" type="slidenum">
              <a:rPr lang="ka-GE" smtClean="0"/>
              <a:t>‹#›</a:t>
            </a:fld>
            <a:endParaRPr lang="ka-GE" dirty="0"/>
          </a:p>
        </p:txBody>
      </p:sp>
    </p:spTree>
    <p:extLst>
      <p:ext uri="{BB962C8B-B14F-4D97-AF65-F5344CB8AC3E}">
        <p14:creationId xmlns:p14="http://schemas.microsoft.com/office/powerpoint/2010/main" val="67894716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5643154" y="1576251"/>
            <a:ext cx="5088572" cy="522514"/>
          </a:xfrm>
        </p:spPr>
        <p:txBody>
          <a:bodyPr>
            <a:normAutofit fontScale="90000"/>
          </a:bodyPr>
          <a:lstStyle/>
          <a:p>
            <a:r>
              <a:rPr lang="ka-GE" dirty="0" smtClean="0"/>
              <a:t>ციალა ნარაკიძე</a:t>
            </a:r>
            <a:endParaRPr lang="ka-GE" dirty="0"/>
          </a:p>
        </p:txBody>
      </p:sp>
      <p:sp>
        <p:nvSpPr>
          <p:cNvPr id="3" name="სუბტიტრი 2"/>
          <p:cNvSpPr>
            <a:spLocks noGrp="1"/>
          </p:cNvSpPr>
          <p:nvPr>
            <p:ph type="subTitle" idx="1"/>
          </p:nvPr>
        </p:nvSpPr>
        <p:spPr>
          <a:xfrm>
            <a:off x="631961" y="3051387"/>
            <a:ext cx="6400800" cy="1947333"/>
          </a:xfrm>
        </p:spPr>
        <p:txBody>
          <a:bodyPr>
            <a:normAutofit/>
          </a:bodyPr>
          <a:lstStyle/>
          <a:p>
            <a:pPr algn="ctr"/>
            <a:r>
              <a:rPr lang="ka-GE" sz="3600" b="1" dirty="0" smtClean="0">
                <a:solidFill>
                  <a:schemeClr val="bg2">
                    <a:lumMod val="50000"/>
                  </a:schemeClr>
                </a:solidFill>
              </a:rPr>
              <a:t>ლაზური მეტყველების კვლევის ისტორიიდან</a:t>
            </a:r>
            <a:endParaRPr lang="ka-GE" sz="3600" b="1" dirty="0">
              <a:solidFill>
                <a:schemeClr val="bg2">
                  <a:lumMod val="50000"/>
                </a:schemeClr>
              </a:solidFill>
            </a:endParaRPr>
          </a:p>
        </p:txBody>
      </p:sp>
    </p:spTree>
    <p:extLst>
      <p:ext uri="{BB962C8B-B14F-4D97-AF65-F5344CB8AC3E}">
        <p14:creationId xmlns:p14="http://schemas.microsoft.com/office/powerpoint/2010/main" val="3310635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áá áááá á©áá¥ááááá.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555" y="375253"/>
            <a:ext cx="2753881" cy="3866449"/>
          </a:xfrm>
          <a:prstGeom prst="rect">
            <a:avLst/>
          </a:prstGeom>
          <a:noFill/>
          <a:extLst>
            <a:ext uri="{909E8E84-426E-40DD-AFC4-6F175D3DCCD1}">
              <a14:hiddenFill xmlns:a14="http://schemas.microsoft.com/office/drawing/2010/main">
                <a:solidFill>
                  <a:srgbClr val="FFFFFF"/>
                </a:solidFill>
              </a14:hiddenFill>
            </a:ext>
          </a:extLst>
        </p:spPr>
      </p:pic>
      <p:sp>
        <p:nvSpPr>
          <p:cNvPr id="2" name="მართკუთხედი 1"/>
          <p:cNvSpPr/>
          <p:nvPr/>
        </p:nvSpPr>
        <p:spPr>
          <a:xfrm>
            <a:off x="5643419" y="529903"/>
            <a:ext cx="6096000" cy="4262642"/>
          </a:xfrm>
          <a:prstGeom prst="rect">
            <a:avLst/>
          </a:prstGeom>
        </p:spPr>
        <p:txBody>
          <a:bodyPr>
            <a:spAutoFit/>
          </a:bodyPr>
          <a:lstStyle/>
          <a:p>
            <a:pPr indent="457200" algn="just">
              <a:lnSpc>
                <a:spcPct val="150000"/>
              </a:lnSpc>
            </a:pPr>
            <a:r>
              <a:rPr lang="ka-GE" sz="1400" b="1" dirty="0">
                <a:solidFill>
                  <a:schemeClr val="tx2">
                    <a:lumMod val="40000"/>
                    <a:lumOff val="60000"/>
                  </a:schemeClr>
                </a:solidFill>
                <a:ea typeface="Times New Roman" panose="02020603050405020304" pitchFamily="18" charset="0"/>
                <a:cs typeface="Times New Roman" panose="02020603050405020304" pitchFamily="18" charset="0"/>
              </a:rPr>
              <a:t>ლაზური მეტყველების შესწავლის საქმეში ნაყოფიერი მუშაობა ჩაატარა აკად. არნ. ჩიქობავამ. 1929 წელს გამოიცა მისი „</a:t>
            </a:r>
            <a:r>
              <a:rPr lang="ka-GE" sz="1400" b="1" dirty="0">
                <a:solidFill>
                  <a:schemeClr val="tx2">
                    <a:lumMod val="40000"/>
                    <a:lumOff val="60000"/>
                  </a:schemeClr>
                </a:solidFill>
                <a:ea typeface="Times New Roman" panose="02020603050405020304" pitchFamily="18" charset="0"/>
                <a:cs typeface="Times New Roman" panose="02020603050405020304" pitchFamily="18" charset="0"/>
              </a:rPr>
              <a:t>ჭნური</a:t>
            </a:r>
            <a:r>
              <a:rPr lang="ka-GE" sz="1400" b="1" dirty="0">
                <a:solidFill>
                  <a:schemeClr val="tx2">
                    <a:lumMod val="40000"/>
                    <a:lumOff val="60000"/>
                  </a:schemeClr>
                </a:solidFill>
                <a:ea typeface="Times New Roman" panose="02020603050405020304" pitchFamily="18" charset="0"/>
                <a:cs typeface="Times New Roman" panose="02020603050405020304" pitchFamily="18" charset="0"/>
              </a:rPr>
              <a:t> ტექსტები“, ხოლო 1936 წელს გამოიცა „ჭანურის გრამატიკული ანალიზი“ ტექსტებითურთ. ჭანური ენის გრამატიკული თავისებურებების განხილვით არნ. ჩიქობავამ ლაზურისა და მეგრულის ურთიერთობის შესახებ ასეთი დასკვნა მოგვცა: </a:t>
            </a:r>
            <a:endParaRPr lang="ka-GE" sz="1400" b="1" dirty="0" smtClean="0">
              <a:solidFill>
                <a:schemeClr val="tx2">
                  <a:lumMod val="40000"/>
                  <a:lumOff val="60000"/>
                </a:schemeClr>
              </a:solidFill>
              <a:ea typeface="Times New Roman" panose="02020603050405020304" pitchFamily="18" charset="0"/>
              <a:cs typeface="Times New Roman" panose="02020603050405020304" pitchFamily="18" charset="0"/>
            </a:endParaRPr>
          </a:p>
          <a:p>
            <a:pPr indent="457200" algn="just">
              <a:lnSpc>
                <a:spcPct val="150000"/>
              </a:lnSpc>
            </a:pPr>
            <a:r>
              <a:rPr lang="ka-GE" sz="1400" b="1" dirty="0" smtClean="0">
                <a:solidFill>
                  <a:schemeClr val="tx2">
                    <a:lumMod val="40000"/>
                    <a:lumOff val="60000"/>
                  </a:schemeClr>
                </a:solidFill>
                <a:ea typeface="Times New Roman" panose="02020603050405020304" pitchFamily="18" charset="0"/>
                <a:cs typeface="Times New Roman" panose="02020603050405020304" pitchFamily="18" charset="0"/>
              </a:rPr>
              <a:t>„ჭანური </a:t>
            </a:r>
            <a:r>
              <a:rPr lang="ka-GE" sz="1400" b="1" dirty="0">
                <a:solidFill>
                  <a:schemeClr val="tx2">
                    <a:lumMod val="40000"/>
                    <a:lumOff val="60000"/>
                  </a:schemeClr>
                </a:solidFill>
                <a:ea typeface="Times New Roman" panose="02020603050405020304" pitchFamily="18" charset="0"/>
                <a:cs typeface="Times New Roman" panose="02020603050405020304" pitchFamily="18" charset="0"/>
              </a:rPr>
              <a:t>და მეგრული ორი კილოა ერთი ენისა, ზანურისა; ეს ორი კილო ერთმანეთთან ისე ახლოს დგას, როგორც გურული და ხევსურული კილო ქართულისა, და კიდევ უფრო ახლოს ვინემ ლენტეხური და ბალს–ქვემოური კილოები სვანურისა. ჭანური და მეგრული ორ ენად ისევე ვერ მიიჩნევა, როგორც ხევსურული და გურული ქართული ენის მიმართ, ანდა ლენტეხური და ბალს ქვემოური სვანური ენის მიმართ“ </a:t>
            </a:r>
            <a:endParaRPr lang="ka-GE" sz="1400" b="1" dirty="0" smtClean="0">
              <a:solidFill>
                <a:schemeClr val="tx2">
                  <a:lumMod val="40000"/>
                  <a:lumOff val="60000"/>
                </a:schemeClr>
              </a:solidFill>
              <a:ea typeface="Times New Roman" panose="02020603050405020304" pitchFamily="18" charset="0"/>
              <a:cs typeface="Times New Roman" panose="02020603050405020304" pitchFamily="18" charset="0"/>
            </a:endParaRPr>
          </a:p>
          <a:p>
            <a:pPr indent="457200" algn="r">
              <a:lnSpc>
                <a:spcPct val="150000"/>
              </a:lnSpc>
            </a:pPr>
            <a:r>
              <a:rPr lang="ka-GE" sz="1400" b="1" i="1" dirty="0" smtClean="0">
                <a:solidFill>
                  <a:schemeClr val="tx2">
                    <a:lumMod val="40000"/>
                    <a:lumOff val="60000"/>
                  </a:schemeClr>
                </a:solidFill>
                <a:ea typeface="Times New Roman" panose="02020603050405020304" pitchFamily="18" charset="0"/>
                <a:cs typeface="Times New Roman" panose="02020603050405020304" pitchFamily="18" charset="0"/>
              </a:rPr>
              <a:t>არნ.ჩიქობავა</a:t>
            </a:r>
            <a:endParaRPr lang="ka-GE" sz="1400" b="1" i="1" dirty="0">
              <a:solidFill>
                <a:schemeClr val="tx2">
                  <a:lumMod val="40000"/>
                  <a:lumOff val="6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მართკუთხედი 2"/>
          <p:cNvSpPr/>
          <p:nvPr/>
        </p:nvSpPr>
        <p:spPr>
          <a:xfrm>
            <a:off x="175490" y="4792545"/>
            <a:ext cx="6096000" cy="1477328"/>
          </a:xfrm>
          <a:prstGeom prst="rect">
            <a:avLst/>
          </a:prstGeom>
        </p:spPr>
        <p:txBody>
          <a:bodyPr>
            <a:spAutoFit/>
          </a:bodyPr>
          <a:lstStyle/>
          <a:p>
            <a:pPr indent="457200" algn="just">
              <a:lnSpc>
                <a:spcPct val="150000"/>
              </a:lnSpc>
            </a:pPr>
            <a:r>
              <a:rPr lang="ka-GE" sz="1200" b="1" dirty="0">
                <a:solidFill>
                  <a:schemeClr val="accent1"/>
                </a:solidFill>
                <a:ea typeface="Times New Roman" panose="02020603050405020304" pitchFamily="18" charset="0"/>
                <a:cs typeface="Times New Roman" panose="02020603050405020304" pitchFamily="18" charset="0"/>
              </a:rPr>
              <a:t>1938 წელს გამოიცა არნ. ჩიქობავას „ჭანურ-მეგრულ-ქართული შედარებითი ლექსიკონი“, რომელიც წარმოადგენს „ჭანურის გრამატიკული ანალიზის“ ბუნებრივ გაგრძელებას. ლექსიკონში შედარებით-ისტორიული მეთოდის გამოყენებით </a:t>
            </a:r>
            <a:r>
              <a:rPr lang="ka-GE" sz="1200" b="1" dirty="0">
                <a:solidFill>
                  <a:schemeClr val="accent1"/>
                </a:solidFill>
                <a:ea typeface="Times New Roman" panose="02020603050405020304" pitchFamily="18" charset="0"/>
                <a:cs typeface="Times New Roman" panose="02020603050405020304" pitchFamily="18" charset="0"/>
              </a:rPr>
              <a:t>ხმოვანთმონაცვლეობისა</a:t>
            </a:r>
            <a:r>
              <a:rPr lang="ka-GE" sz="1200" b="1" dirty="0">
                <a:solidFill>
                  <a:schemeClr val="accent1"/>
                </a:solidFill>
                <a:ea typeface="Times New Roman" panose="02020603050405020304" pitchFamily="18" charset="0"/>
                <a:cs typeface="Times New Roman" panose="02020603050405020304" pitchFamily="18" charset="0"/>
              </a:rPr>
              <a:t> და </a:t>
            </a:r>
            <a:r>
              <a:rPr lang="ka-GE" sz="1200" b="1" dirty="0" smtClean="0">
                <a:solidFill>
                  <a:schemeClr val="accent1"/>
                </a:solidFill>
                <a:ea typeface="Times New Roman" panose="02020603050405020304" pitchFamily="18" charset="0"/>
                <a:cs typeface="Times New Roman" panose="02020603050405020304" pitchFamily="18" charset="0"/>
              </a:rPr>
              <a:t>თანხმოვანთმონაცვლეობის </a:t>
            </a:r>
            <a:r>
              <a:rPr lang="ka-GE" sz="1200" b="1" dirty="0">
                <a:solidFill>
                  <a:schemeClr val="accent1"/>
                </a:solidFill>
                <a:ea typeface="Times New Roman" panose="02020603050405020304" pitchFamily="18" charset="0"/>
                <a:cs typeface="Times New Roman" panose="02020603050405020304" pitchFamily="18" charset="0"/>
              </a:rPr>
              <a:t>მდიდარი მასალა აქვს განხილული ავტორს და უამრავ მაგალითს იძლევა.</a:t>
            </a:r>
            <a:endParaRPr lang="ka-GE" sz="12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0108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სურათი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6231" y="1516241"/>
            <a:ext cx="3850081" cy="3185067"/>
          </a:xfrm>
          <a:prstGeom prst="rect">
            <a:avLst/>
          </a:prstGeom>
        </p:spPr>
      </p:pic>
      <p:sp>
        <p:nvSpPr>
          <p:cNvPr id="3" name="მართკუთხედი 2"/>
          <p:cNvSpPr/>
          <p:nvPr/>
        </p:nvSpPr>
        <p:spPr>
          <a:xfrm>
            <a:off x="600364" y="428716"/>
            <a:ext cx="5560291" cy="5909310"/>
          </a:xfrm>
          <a:prstGeom prst="rect">
            <a:avLst/>
          </a:prstGeom>
        </p:spPr>
        <p:txBody>
          <a:bodyPr wrap="square">
            <a:spAutoFit/>
          </a:bodyPr>
          <a:lstStyle/>
          <a:p>
            <a:pPr indent="457200" algn="just">
              <a:lnSpc>
                <a:spcPct val="150000"/>
              </a:lnSpc>
            </a:pPr>
            <a:r>
              <a:rPr lang="ka-GE" sz="1400" b="1" dirty="0">
                <a:solidFill>
                  <a:schemeClr val="accent1"/>
                </a:solidFill>
                <a:ea typeface="Times New Roman" panose="02020603050405020304" pitchFamily="18" charset="0"/>
                <a:cs typeface="Times New Roman" panose="02020603050405020304" pitchFamily="18" charset="0"/>
              </a:rPr>
              <a:t>განსაკუთრებული წვლილი ლაზური ტექსტების შეგროვება-გამოცემაში მიუძღვის ფრანგ ლინგვისტ ჟორჟ </a:t>
            </a:r>
            <a:r>
              <a:rPr lang="ka-GE" sz="1400" b="1" dirty="0">
                <a:solidFill>
                  <a:schemeClr val="accent1"/>
                </a:solidFill>
                <a:ea typeface="Times New Roman" panose="02020603050405020304" pitchFamily="18" charset="0"/>
                <a:cs typeface="Times New Roman" panose="02020603050405020304" pitchFamily="18" charset="0"/>
              </a:rPr>
              <a:t>დიუმეზილს</a:t>
            </a:r>
            <a:r>
              <a:rPr lang="ka-GE" sz="1400" b="1" dirty="0">
                <a:solidFill>
                  <a:schemeClr val="accent1"/>
                </a:solidFill>
                <a:ea typeface="Times New Roman" panose="02020603050405020304" pitchFamily="18" charset="0"/>
                <a:cs typeface="Times New Roman" panose="02020603050405020304" pitchFamily="18" charset="0"/>
              </a:rPr>
              <a:t>, რომლის მასალის I-ნაკვეთი („</a:t>
            </a:r>
            <a:r>
              <a:rPr lang="ka-GE" sz="1400" b="1" dirty="0">
                <a:solidFill>
                  <a:schemeClr val="accent1"/>
                </a:solidFill>
                <a:ea typeface="Times New Roman" panose="02020603050405020304" pitchFamily="18" charset="0"/>
                <a:cs typeface="Times New Roman" panose="02020603050405020304" pitchFamily="18" charset="0"/>
              </a:rPr>
              <a:t>Contes</a:t>
            </a:r>
            <a:r>
              <a:rPr lang="ka-GE" sz="1400" b="1" dirty="0">
                <a:solidFill>
                  <a:schemeClr val="accent1"/>
                </a:solidFill>
                <a:ea typeface="Times New Roman" panose="02020603050405020304" pitchFamily="18" charset="0"/>
                <a:cs typeface="Times New Roman" panose="02020603050405020304" pitchFamily="18" charset="0"/>
              </a:rPr>
              <a:t> </a:t>
            </a:r>
            <a:r>
              <a:rPr lang="ka-GE" sz="1400" b="1" dirty="0">
                <a:solidFill>
                  <a:schemeClr val="accent1"/>
                </a:solidFill>
                <a:ea typeface="Times New Roman" panose="02020603050405020304" pitchFamily="18" charset="0"/>
                <a:cs typeface="Times New Roman" panose="02020603050405020304" pitchFamily="18" charset="0"/>
              </a:rPr>
              <a:t>Lazes</a:t>
            </a:r>
            <a:r>
              <a:rPr lang="ka-GE" sz="1400" b="1" dirty="0">
                <a:solidFill>
                  <a:schemeClr val="accent1"/>
                </a:solidFill>
                <a:ea typeface="Times New Roman" panose="02020603050405020304" pitchFamily="18" charset="0"/>
                <a:cs typeface="Times New Roman" panose="02020603050405020304" pitchFamily="18" charset="0"/>
              </a:rPr>
              <a:t>”) 1937 წელს გამოვიდა. ტექსტებს თან ახლავს ლიტერატურული ფრანგული თარგმანი კომენტარებითურთ, ხოლო 1967 წელს საუნივერსიტეტო პრესაში „</a:t>
            </a:r>
            <a:r>
              <a:rPr lang="ka-GE" sz="1400" b="1" dirty="0">
                <a:solidFill>
                  <a:schemeClr val="accent1"/>
                </a:solidFill>
                <a:ea typeface="Times New Roman" panose="02020603050405020304" pitchFamily="18" charset="0"/>
                <a:cs typeface="Times New Roman" panose="02020603050405020304" pitchFamily="18" charset="0"/>
              </a:rPr>
              <a:t>Documents</a:t>
            </a:r>
            <a:r>
              <a:rPr lang="ka-GE" sz="1400" b="1" dirty="0">
                <a:solidFill>
                  <a:schemeClr val="accent1"/>
                </a:solidFill>
                <a:ea typeface="Times New Roman" panose="02020603050405020304" pitchFamily="18" charset="0"/>
                <a:cs typeface="Times New Roman" panose="02020603050405020304" pitchFamily="18" charset="0"/>
              </a:rPr>
              <a:t> </a:t>
            </a:r>
            <a:r>
              <a:rPr lang="ka-GE" sz="1400" b="1" dirty="0">
                <a:solidFill>
                  <a:schemeClr val="accent1"/>
                </a:solidFill>
                <a:ea typeface="Times New Roman" panose="02020603050405020304" pitchFamily="18" charset="0"/>
                <a:cs typeface="Times New Roman" panose="02020603050405020304" pitchFamily="18" charset="0"/>
              </a:rPr>
              <a:t>Anatoliens</a:t>
            </a:r>
            <a:r>
              <a:rPr lang="ka-GE" sz="1400" b="1" dirty="0">
                <a:solidFill>
                  <a:schemeClr val="accent1"/>
                </a:solidFill>
                <a:ea typeface="Times New Roman" panose="02020603050405020304" pitchFamily="18" charset="0"/>
                <a:cs typeface="Times New Roman" panose="02020603050405020304" pitchFamily="18" charset="0"/>
              </a:rPr>
              <a:t>” მოათავსა თავისი გამოკვლევები და ლაზური ტექსტები. აქ გამოქვეყნებული ტექსტები, გარდა პირველისა 1960-64 წლებში </a:t>
            </a:r>
            <a:r>
              <a:rPr lang="ka-GE" sz="1400" b="1" dirty="0">
                <a:solidFill>
                  <a:schemeClr val="accent1"/>
                </a:solidFill>
                <a:ea typeface="Times New Roman" panose="02020603050405020304" pitchFamily="18" charset="0"/>
                <a:cs typeface="Times New Roman" panose="02020603050405020304" pitchFamily="18" charset="0"/>
              </a:rPr>
              <a:t>დიუმეზილმა</a:t>
            </a:r>
            <a:r>
              <a:rPr lang="ka-GE" sz="1400" b="1" dirty="0">
                <a:solidFill>
                  <a:schemeClr val="accent1"/>
                </a:solidFill>
                <a:ea typeface="Times New Roman" panose="02020603050405020304" pitchFamily="18" charset="0"/>
                <a:cs typeface="Times New Roman" panose="02020603050405020304" pitchFamily="18" charset="0"/>
              </a:rPr>
              <a:t> ჩაიწერა ახალგაზრდა </a:t>
            </a:r>
            <a:r>
              <a:rPr lang="ka-GE" sz="1400" b="1" dirty="0">
                <a:solidFill>
                  <a:schemeClr val="accent1"/>
                </a:solidFill>
                <a:ea typeface="Times New Roman" panose="02020603050405020304" pitchFamily="18" charset="0"/>
                <a:cs typeface="Times New Roman" panose="02020603050405020304" pitchFamily="18" charset="0"/>
              </a:rPr>
              <a:t>ლაზისაგან</a:t>
            </a:r>
            <a:r>
              <a:rPr lang="ka-GE" sz="1400" b="1" dirty="0">
                <a:solidFill>
                  <a:schemeClr val="accent1"/>
                </a:solidFill>
                <a:ea typeface="Times New Roman" panose="02020603050405020304" pitchFamily="18" charset="0"/>
                <a:cs typeface="Times New Roman" panose="02020603050405020304" pitchFamily="18" charset="0"/>
              </a:rPr>
              <a:t>, რომელიც იურიდიულ ფაკულტეტზე სწავლობდა სტამბულში, მაგრამ ცხოვრების სიძნელეების გამო იძულებული შეიქმნა მიეტოვებინა უნივერსიტეტი. </a:t>
            </a:r>
            <a:r>
              <a:rPr lang="ka-GE" sz="1400" b="1" dirty="0">
                <a:solidFill>
                  <a:schemeClr val="accent1"/>
                </a:solidFill>
                <a:ea typeface="Times New Roman" panose="02020603050405020304" pitchFamily="18" charset="0"/>
                <a:cs typeface="Times New Roman" panose="02020603050405020304" pitchFamily="18" charset="0"/>
              </a:rPr>
              <a:t>დიუმეზილმა</a:t>
            </a:r>
            <a:r>
              <a:rPr lang="ka-GE" sz="1400" b="1" dirty="0">
                <a:solidFill>
                  <a:schemeClr val="accent1"/>
                </a:solidFill>
                <a:ea typeface="Times New Roman" panose="02020603050405020304" pitchFamily="18" charset="0"/>
                <a:cs typeface="Times New Roman" panose="02020603050405020304" pitchFamily="18" charset="0"/>
              </a:rPr>
              <a:t> ეს ახალგაზრდა ლაზი, როგორც ასისტენტი წამოიყვანა პარიზში 1960-67 წლებში. მან უხვად გადასცა მეცნიერს ის სახალხო ლაზური ტრადიციები, რაც ბავშვობაში გაეგონა. მასალების მესამე ნაკვეთი დაიბეჭდა 1972 წელს პარიზში. ლაზური ტექსტების მეოთხე განაკვეთიც პარიზში გამოქვეყნდა 1986 წელს. იგივე ტექსტები ქართულად ფრანგულთან ერთად ცალკე წიგნად თბილისში გამოსცა 2009 წელს პროფ. მანანა ბუკიამ.</a:t>
            </a:r>
            <a:endParaRPr lang="ka-GE" sz="1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5532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სურათი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8253" y="3588148"/>
            <a:ext cx="2184039" cy="2912052"/>
          </a:xfrm>
          <a:prstGeom prst="rect">
            <a:avLst/>
          </a:prstGeom>
        </p:spPr>
      </p:pic>
      <p:sp>
        <p:nvSpPr>
          <p:cNvPr id="3" name="მართკუთხედი 2"/>
          <p:cNvSpPr/>
          <p:nvPr/>
        </p:nvSpPr>
        <p:spPr>
          <a:xfrm>
            <a:off x="123972" y="725918"/>
            <a:ext cx="4399322" cy="3139321"/>
          </a:xfrm>
          <a:prstGeom prst="rect">
            <a:avLst/>
          </a:prstGeom>
        </p:spPr>
        <p:txBody>
          <a:bodyPr wrap="square">
            <a:spAutoFit/>
          </a:bodyPr>
          <a:lstStyle/>
          <a:p>
            <a:pPr indent="457200" algn="just">
              <a:lnSpc>
                <a:spcPct val="150000"/>
              </a:lnSpc>
            </a:pPr>
            <a:r>
              <a:rPr lang="ka-GE" sz="1200" b="1" dirty="0">
                <a:solidFill>
                  <a:schemeClr val="accent1"/>
                </a:solidFill>
                <a:ea typeface="Times New Roman" panose="02020603050405020304" pitchFamily="18" charset="0"/>
                <a:cs typeface="Times New Roman" panose="02020603050405020304" pitchFamily="18" charset="0"/>
              </a:rPr>
              <a:t>პროფ. ს. ჟღენტი 1938-1939 წლებში იმყოფებოდა მივლინებით ბათუმისა და აფხაზეთის რაიონებში მცხოვრებ ლაზებთან და სწავლობდა მათ მეტყველებას. 1938 წელს გამოქვეყნდა „ჭანური ტექსტები“, რომელსაც ერთვის ლექსიკონიც, ხოლო 1958 წელს გამოაქვეყნა „ჭანურ-მეგრულის ფონეტიკა“. ს. ჟღენტმა მოგვცა ღრმა ფონეტიკური ანალიზი ჭანური ენისა, ნათლად გვიჩვენა, რომ თურქულისა და ბერძნულის ძლიერი გავლენის მიუხედავად ჭანურს თავისი განვითარების შინაგანი კანონები არ დაუკარგავს, არამედ ამ კანონების საფუძველზე ვითარდებოდა და სრულყოფილი ხდებოდა.</a:t>
            </a:r>
            <a:endParaRPr lang="ka-GE" sz="12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098" name="Picture 2" descr="áá£á áá ááá á¢ááá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2292" y="445797"/>
            <a:ext cx="1965506" cy="2620676"/>
          </a:xfrm>
          <a:prstGeom prst="rect">
            <a:avLst/>
          </a:prstGeom>
          <a:noFill/>
          <a:extLst>
            <a:ext uri="{909E8E84-426E-40DD-AFC4-6F175D3DCCD1}">
              <a14:hiddenFill xmlns:a14="http://schemas.microsoft.com/office/drawing/2010/main">
                <a:solidFill>
                  <a:srgbClr val="FFFFFF"/>
                </a:solidFill>
              </a14:hiddenFill>
            </a:ext>
          </a:extLst>
        </p:spPr>
      </p:pic>
      <p:sp>
        <p:nvSpPr>
          <p:cNvPr id="4" name="მართკუთხედი 3"/>
          <p:cNvSpPr/>
          <p:nvPr/>
        </p:nvSpPr>
        <p:spPr>
          <a:xfrm>
            <a:off x="7028872" y="531380"/>
            <a:ext cx="4784437" cy="5355312"/>
          </a:xfrm>
          <a:prstGeom prst="rect">
            <a:avLst/>
          </a:prstGeom>
        </p:spPr>
        <p:txBody>
          <a:bodyPr wrap="square">
            <a:spAutoFit/>
          </a:bodyPr>
          <a:lstStyle/>
          <a:p>
            <a:pPr indent="457200" algn="just">
              <a:lnSpc>
                <a:spcPct val="150000"/>
              </a:lnSpc>
            </a:pPr>
            <a:r>
              <a:rPr lang="ka-GE" sz="1200" b="1" dirty="0">
                <a:solidFill>
                  <a:schemeClr val="accent1"/>
                </a:solidFill>
                <a:ea typeface="Times New Roman" panose="02020603050405020304" pitchFamily="18" charset="0"/>
                <a:cs typeface="Times New Roman" panose="02020603050405020304" pitchFamily="18" charset="0"/>
              </a:rPr>
              <a:t>1972 წელს დაიბეჭდა გ. კარტოზიას „ლაზური ტექსტები“, წიგნში მხოლოდ დაბეჭდილია ლაზური მეტყველების ნიმუშები, რომლებიც აჭარასა და აფხაზეთში მოსახლე </a:t>
            </a:r>
            <a:r>
              <a:rPr lang="ka-GE" sz="1200" b="1" dirty="0">
                <a:solidFill>
                  <a:schemeClr val="accent1"/>
                </a:solidFill>
                <a:ea typeface="Times New Roman" panose="02020603050405020304" pitchFamily="18" charset="0"/>
                <a:cs typeface="Times New Roman" panose="02020603050405020304" pitchFamily="18" charset="0"/>
              </a:rPr>
              <a:t>ლაზებისაგან</a:t>
            </a:r>
            <a:r>
              <a:rPr lang="ka-GE" sz="1200" b="1" dirty="0">
                <a:solidFill>
                  <a:schemeClr val="accent1"/>
                </a:solidFill>
                <a:ea typeface="Times New Roman" panose="02020603050405020304" pitchFamily="18" charset="0"/>
                <a:cs typeface="Times New Roman" panose="02020603050405020304" pitchFamily="18" charset="0"/>
              </a:rPr>
              <a:t> არის ჩაწერილი. წიგნი ორი ნაწილისაგან შედგება. პირველი ნაწილი პროზაულ ტექსტებს შეი­ცავს, მეორე ნაწილში ლექსები, გამოცანები და ანდაზებია დაბეჭდილი.</a:t>
            </a:r>
            <a:endParaRPr lang="ka-GE" sz="1200" b="1"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pPr>
            <a:r>
              <a:rPr lang="ka-GE" sz="1200" b="1" dirty="0">
                <a:solidFill>
                  <a:schemeClr val="accent1"/>
                </a:solidFill>
                <a:ea typeface="Times New Roman" panose="02020603050405020304" pitchFamily="18" charset="0"/>
                <a:cs typeface="Times New Roman" panose="02020603050405020304" pitchFamily="18" charset="0"/>
              </a:rPr>
              <a:t>ძირითადად წარმოდგენილია ლაზურის ორი კილოკავის </a:t>
            </a:r>
            <a:r>
              <a:rPr lang="ka-GE" sz="1200" b="1" dirty="0">
                <a:solidFill>
                  <a:schemeClr val="accent1"/>
                </a:solidFill>
                <a:ea typeface="Times New Roman" panose="02020603050405020304" pitchFamily="18" charset="0"/>
                <a:cs typeface="Times New Roman" panose="02020603050405020304" pitchFamily="18" charset="0"/>
              </a:rPr>
              <a:t>ხოფურისა</a:t>
            </a:r>
            <a:r>
              <a:rPr lang="ka-GE" sz="1200" b="1" dirty="0">
                <a:solidFill>
                  <a:schemeClr val="accent1"/>
                </a:solidFill>
                <a:ea typeface="Times New Roman" panose="02020603050405020304" pitchFamily="18" charset="0"/>
                <a:cs typeface="Times New Roman" panose="02020603050405020304" pitchFamily="18" charset="0"/>
              </a:rPr>
              <a:t> და </a:t>
            </a:r>
            <a:r>
              <a:rPr lang="ka-GE" sz="1200" b="1" dirty="0">
                <a:solidFill>
                  <a:schemeClr val="accent1"/>
                </a:solidFill>
                <a:ea typeface="Times New Roman" panose="02020603050405020304" pitchFamily="18" charset="0"/>
                <a:cs typeface="Times New Roman" panose="02020603050405020304" pitchFamily="18" charset="0"/>
              </a:rPr>
              <a:t>ვიწურ-არქაბულის</a:t>
            </a:r>
            <a:r>
              <a:rPr lang="ka-GE" sz="1200" b="1" dirty="0">
                <a:solidFill>
                  <a:schemeClr val="accent1"/>
                </a:solidFill>
                <a:ea typeface="Times New Roman" panose="02020603050405020304" pitchFamily="18" charset="0"/>
                <a:cs typeface="Times New Roman" panose="02020603050405020304" pitchFamily="18" charset="0"/>
              </a:rPr>
              <a:t> მასალა. ტექსტები დიდ ინტერესს იწვევს როგორც ფოლკლორული, ისე ენათმეცნიე­რული თვალსაზრისით. ტექსტებში მაქსიმალური სიზუსტით არის დაცული მთქმელთა მეტყველების თავისებურებანი.</a:t>
            </a:r>
            <a:endParaRPr lang="ka-GE" sz="1200" b="1"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pPr>
            <a:r>
              <a:rPr lang="ka-GE" sz="1200" b="1" dirty="0">
                <a:solidFill>
                  <a:schemeClr val="accent1"/>
                </a:solidFill>
                <a:ea typeface="Times New Roman" panose="02020603050405020304" pitchFamily="18" charset="0"/>
                <a:cs typeface="Times New Roman" panose="02020603050405020304" pitchFamily="18" charset="0"/>
              </a:rPr>
              <a:t>1993 წელს გ. კარტოზიამ გამოსცა „ლაზური ტექსტების“ მეორე წიგნი, სადაც მოცემულია თურქეთის ლაზეთში ლაზურ სოფლებში ჩაწერილი ჭანური მეტყველების სამივე კილოკავის ნიმუშები.</a:t>
            </a:r>
            <a:endParaRPr lang="ka-GE" sz="1200" b="1"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pPr>
            <a:r>
              <a:rPr lang="ka-GE" sz="1200" b="1" dirty="0">
                <a:solidFill>
                  <a:schemeClr val="accent1"/>
                </a:solidFill>
                <a:ea typeface="Times New Roman" panose="02020603050405020304" pitchFamily="18" charset="0"/>
                <a:cs typeface="Times New Roman" panose="02020603050405020304" pitchFamily="18" charset="0"/>
              </a:rPr>
              <a:t>საინტერესოა გ. კარტოზიას მონოგრაფია „ლაზური ენა და მისი ადგილი ქართველურ ენათა სისტემაში“, რომელიც გამოიცა 2005 წელს. მასში დაფიქსირებულია არაერთი საინტერესო ფაქტი ლაზურის ფონეტიკის, მორფოლოგიისა და სინტაქსის სფეროდან.</a:t>
            </a:r>
            <a:endParaRPr lang="ka-GE" sz="12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7300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biblusi.ge/media/__sized__/images/books/000000022292-crop-c0-5__0-5-304x405-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2848" y="2583911"/>
            <a:ext cx="2895600" cy="38576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www.artanuji.ge/img-site/upload/books/37904090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927" y="315951"/>
            <a:ext cx="2305628" cy="348019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âáááá£á -áááá á£áá áá áááá¢áááâ I-áá¡ á¡á£á áááá¡ á¨ááááá"/>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8448" y="190735"/>
            <a:ext cx="2819505" cy="388465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www.bsu.edu.ge/text_images/ge_pic_655_2_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3911" y="565333"/>
            <a:ext cx="2503624" cy="364605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0" descr="áááá£á á áááááááá áá áááááááá.-áá¡ á¡á£á áááá¡ á¨ááááá"/>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a-GE" dirty="0"/>
          </a:p>
        </p:txBody>
      </p:sp>
      <p:sp>
        <p:nvSpPr>
          <p:cNvPr id="6" name="AutoShape 16" descr="áááá£á á áááááááá áá áááááááá.-áá¡ á¡á£á áááá¡ á¨ááááá"/>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a-GE" dirty="0"/>
          </a:p>
        </p:txBody>
      </p:sp>
      <p:pic>
        <p:nvPicPr>
          <p:cNvPr id="5138" name="Picture 18" descr="áááá£á á áááááááá áá áááááááá.-áá¡ á¡á£á áááá¡ á¨ááááá"/>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618" y="3565235"/>
            <a:ext cx="2266860" cy="3137334"/>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áááá£á á áááááááá áá áááááááá.-áá¡ á¡á£á áááá¡ á¨ááááá"/>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22846" y="3881424"/>
            <a:ext cx="1936697" cy="2704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541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სურათი 1"/>
          <p:cNvPicPr>
            <a:picLocks noChangeAspect="1"/>
          </p:cNvPicPr>
          <p:nvPr/>
        </p:nvPicPr>
        <p:blipFill>
          <a:blip r:embed="rId3"/>
          <a:stretch>
            <a:fillRect/>
          </a:stretch>
        </p:blipFill>
        <p:spPr>
          <a:xfrm>
            <a:off x="8182303" y="3340431"/>
            <a:ext cx="3520169" cy="2696300"/>
          </a:xfrm>
          <a:prstGeom prst="rect">
            <a:avLst/>
          </a:prstGeom>
        </p:spPr>
      </p:pic>
      <p:pic>
        <p:nvPicPr>
          <p:cNvPr id="1026"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164" y="415516"/>
            <a:ext cx="6718654" cy="4273065"/>
          </a:xfrm>
          <a:prstGeom prst="rect">
            <a:avLst/>
          </a:prstGeom>
          <a:noFill/>
          <a:extLst>
            <a:ext uri="{909E8E84-426E-40DD-AFC4-6F175D3DCCD1}">
              <a14:hiddenFill xmlns:a14="http://schemas.microsoft.com/office/drawing/2010/main">
                <a:solidFill>
                  <a:srgbClr val="FFFFFF"/>
                </a:solidFill>
              </a14:hiddenFill>
            </a:ext>
          </a:extLst>
        </p:spPr>
      </p:pic>
      <p:sp>
        <p:nvSpPr>
          <p:cNvPr id="3" name="ტექსტური ველი 2"/>
          <p:cNvSpPr txBox="1"/>
          <p:nvPr/>
        </p:nvSpPr>
        <p:spPr>
          <a:xfrm>
            <a:off x="8062231" y="1246909"/>
            <a:ext cx="3280023" cy="646331"/>
          </a:xfrm>
          <a:prstGeom prst="rect">
            <a:avLst/>
          </a:prstGeom>
          <a:noFill/>
        </p:spPr>
        <p:txBody>
          <a:bodyPr wrap="square" rtlCol="0">
            <a:spAutoFit/>
          </a:bodyPr>
          <a:lstStyle/>
          <a:p>
            <a:pPr algn="ctr"/>
            <a:r>
              <a:rPr lang="ka-GE" sz="3600" b="1" spc="190" dirty="0" smtClean="0"/>
              <a:t>ლაზები</a:t>
            </a:r>
            <a:endParaRPr lang="ka-GE" sz="3600" b="1" spc="190" dirty="0"/>
          </a:p>
        </p:txBody>
      </p:sp>
      <p:sp>
        <p:nvSpPr>
          <p:cNvPr id="4" name="მართკუთხედი 3"/>
          <p:cNvSpPr/>
          <p:nvPr/>
        </p:nvSpPr>
        <p:spPr>
          <a:xfrm>
            <a:off x="803564" y="5038663"/>
            <a:ext cx="6687350" cy="1708160"/>
          </a:xfrm>
          <a:prstGeom prst="rect">
            <a:avLst/>
          </a:prstGeom>
        </p:spPr>
        <p:txBody>
          <a:bodyPr wrap="square">
            <a:spAutoFit/>
          </a:bodyPr>
          <a:lstStyle/>
          <a:p>
            <a:pPr indent="457200" algn="just">
              <a:lnSpc>
                <a:spcPct val="150000"/>
              </a:lnSpc>
            </a:pPr>
            <a:r>
              <a:rPr lang="ka-GE" sz="1400" b="1" dirty="0">
                <a:solidFill>
                  <a:schemeClr val="bg2">
                    <a:lumMod val="50000"/>
                  </a:schemeClr>
                </a:solidFill>
                <a:ea typeface="Times New Roman" panose="02020603050405020304" pitchFamily="18" charset="0"/>
                <a:cs typeface="Times New Roman" panose="02020603050405020304" pitchFamily="18" charset="0"/>
              </a:rPr>
              <a:t>ჭანები ანუ ლაზები ქართველ ტომთა ერთ-ერთი წარმომადგენლები არიან. მათი ენაც ქართველურია</a:t>
            </a:r>
            <a:r>
              <a:rPr lang="ka-GE" sz="1400" b="1" dirty="0" smtClean="0">
                <a:solidFill>
                  <a:schemeClr val="bg2">
                    <a:lumMod val="50000"/>
                  </a:schemeClr>
                </a:solidFill>
                <a:ea typeface="Times New Roman" panose="02020603050405020304" pitchFamily="18" charset="0"/>
                <a:cs typeface="Times New Roman" panose="02020603050405020304" pitchFamily="18" charset="0"/>
              </a:rPr>
              <a:t>.</a:t>
            </a:r>
            <a:r>
              <a:rPr lang="en-US" sz="1400" b="1" dirty="0" smtClean="0">
                <a:solidFill>
                  <a:schemeClr val="bg2">
                    <a:lumMod val="50000"/>
                  </a:schemeClr>
                </a:solidFill>
                <a:ea typeface="Times New Roman" panose="02020603050405020304" pitchFamily="18" charset="0"/>
                <a:cs typeface="Times New Roman" panose="02020603050405020304" pitchFamily="18" charset="0"/>
              </a:rPr>
              <a:t> </a:t>
            </a:r>
            <a:r>
              <a:rPr lang="ka-GE" sz="1400" b="1" dirty="0" smtClean="0">
                <a:solidFill>
                  <a:schemeClr val="bg2">
                    <a:lumMod val="50000"/>
                  </a:schemeClr>
                </a:solidFill>
                <a:ea typeface="Times New Roman" panose="02020603050405020304" pitchFamily="18" charset="0"/>
                <a:cs typeface="Times New Roman" panose="02020603050405020304" pitchFamily="18" charset="0"/>
              </a:rPr>
              <a:t>ქართველ </a:t>
            </a:r>
            <a:r>
              <a:rPr lang="ka-GE" sz="1400" b="1" dirty="0">
                <a:solidFill>
                  <a:schemeClr val="bg2">
                    <a:lumMod val="50000"/>
                  </a:schemeClr>
                </a:solidFill>
                <a:ea typeface="Times New Roman" panose="02020603050405020304" pitchFamily="18" charset="0"/>
                <a:cs typeface="Times New Roman" panose="02020603050405020304" pitchFamily="18" charset="0"/>
              </a:rPr>
              <a:t>ტომებს, მიუხედავად ცალკეულ სამეფო სამთავროებად დაყოფისა, მუდამ ერ­თია­ნი პოლიტიკური და კულტურული ცხოვრება ჰქონდათ, მაგრამ ეს ბედნიერება ჭანები­სათვის ანუ ლაზებისათვის ხანმოკლე აღმოჩნდა.</a:t>
            </a:r>
            <a:endParaRPr lang="ka-GE" sz="1400" b="1" dirty="0">
              <a:solidFill>
                <a:schemeClr val="bg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3545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სურათი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09" y="339855"/>
            <a:ext cx="7891483" cy="5021853"/>
          </a:xfrm>
          <a:prstGeom prst="rect">
            <a:avLst/>
          </a:prstGeom>
        </p:spPr>
      </p:pic>
      <p:sp>
        <p:nvSpPr>
          <p:cNvPr id="3" name="მართკუთხედი 2"/>
          <p:cNvSpPr/>
          <p:nvPr/>
        </p:nvSpPr>
        <p:spPr>
          <a:xfrm>
            <a:off x="8423563" y="544945"/>
            <a:ext cx="3500581" cy="5586145"/>
          </a:xfrm>
          <a:prstGeom prst="rect">
            <a:avLst/>
          </a:prstGeom>
        </p:spPr>
        <p:txBody>
          <a:bodyPr wrap="square">
            <a:spAutoFit/>
          </a:bodyPr>
          <a:lstStyle/>
          <a:p>
            <a:pPr indent="457200" algn="just">
              <a:lnSpc>
                <a:spcPct val="150000"/>
              </a:lnSpc>
            </a:pPr>
            <a:r>
              <a:rPr lang="ka-GE" sz="1400" b="1" dirty="0">
                <a:solidFill>
                  <a:schemeClr val="bg2">
                    <a:lumMod val="50000"/>
                  </a:schemeClr>
                </a:solidFill>
                <a:ea typeface="Times New Roman" panose="02020603050405020304" pitchFamily="18" charset="0"/>
                <a:cs typeface="Times New Roman" panose="02020603050405020304" pitchFamily="18" charset="0"/>
              </a:rPr>
              <a:t>მე-15 საუკუნიდან ოსმალებმა ისარგებლეს დასუსტებული </a:t>
            </a:r>
            <a:r>
              <a:rPr lang="ka-GE" sz="1400" b="1" dirty="0" smtClean="0">
                <a:solidFill>
                  <a:schemeClr val="bg2">
                    <a:lumMod val="50000"/>
                  </a:schemeClr>
                </a:solidFill>
                <a:ea typeface="Times New Roman" panose="02020603050405020304" pitchFamily="18" charset="0"/>
                <a:cs typeface="Times New Roman" panose="02020603050405020304" pitchFamily="18" charset="0"/>
              </a:rPr>
              <a:t>საქართვე-ლოს </a:t>
            </a:r>
            <a:r>
              <a:rPr lang="ka-GE" sz="1400" b="1" dirty="0">
                <a:solidFill>
                  <a:schemeClr val="bg2">
                    <a:lumMod val="50000"/>
                  </a:schemeClr>
                </a:solidFill>
                <a:ea typeface="Times New Roman" panose="02020603050405020304" pitchFamily="18" charset="0"/>
                <a:cs typeface="Times New Roman" panose="02020603050405020304" pitchFamily="18" charset="0"/>
              </a:rPr>
              <a:t>მდგომარეო­ბით და 1461 წელს დაიპყრო ტრაპიზონი. დაიშალა საქართველოს ხელშეწყობითა და მფარ­ველობით დაარსებული ტრაპიზონის იმპერია. მე-16 საუკუნის დასაწყისში თურქებმა სამხრეთ საქართველოს სხვა კუთხეებთან ერთად ლაზეთი ჩამოაშორეს დედასამშობლო </a:t>
            </a:r>
            <a:r>
              <a:rPr lang="ka-GE" sz="1400" b="1" dirty="0" smtClean="0">
                <a:solidFill>
                  <a:schemeClr val="bg2">
                    <a:lumMod val="50000"/>
                  </a:schemeClr>
                </a:solidFill>
                <a:ea typeface="Times New Roman" panose="02020603050405020304" pitchFamily="18" charset="0"/>
                <a:cs typeface="Times New Roman" panose="02020603050405020304" pitchFamily="18" charset="0"/>
              </a:rPr>
              <a:t>საქართვე</a:t>
            </a:r>
            <a:r>
              <a:rPr lang="en-US" sz="1400" b="1" dirty="0" smtClean="0">
                <a:solidFill>
                  <a:schemeClr val="bg2">
                    <a:lumMod val="50000"/>
                  </a:schemeClr>
                </a:solidFill>
                <a:ea typeface="Times New Roman" panose="02020603050405020304" pitchFamily="18" charset="0"/>
                <a:cs typeface="Times New Roman" panose="02020603050405020304" pitchFamily="18" charset="0"/>
              </a:rPr>
              <a:t>-</a:t>
            </a:r>
            <a:r>
              <a:rPr lang="ka-GE" sz="1400" b="1" dirty="0" smtClean="0">
                <a:solidFill>
                  <a:schemeClr val="bg2">
                    <a:lumMod val="50000"/>
                  </a:schemeClr>
                </a:solidFill>
                <a:ea typeface="Times New Roman" panose="02020603050405020304" pitchFamily="18" charset="0"/>
                <a:cs typeface="Times New Roman" panose="02020603050405020304" pitchFamily="18" charset="0"/>
              </a:rPr>
              <a:t>ლოს </a:t>
            </a:r>
            <a:r>
              <a:rPr lang="ka-GE" sz="1400" b="1" dirty="0">
                <a:solidFill>
                  <a:schemeClr val="bg2">
                    <a:lumMod val="50000"/>
                  </a:schemeClr>
                </a:solidFill>
                <a:ea typeface="Times New Roman" panose="02020603050405020304" pitchFamily="18" charset="0"/>
                <a:cs typeface="Times New Roman" panose="02020603050405020304" pitchFamily="18" charset="0"/>
              </a:rPr>
              <a:t>და ისლამის რელიგია გაავრცელეს. ოსმალები ცდილობდნენ ლაზებისათვის მოესპოთ ძირითადი ეროვნული ნიშნები. პირველ რიგში გაილაშქრეს ლაზთა მშობლიური  ენის წინააღმდეგ და სასტიკად უკრძალავდნენ ამ ენაზე ლაპარაკს.</a:t>
            </a:r>
            <a:endParaRPr lang="ka-GE" sz="1400" b="1" dirty="0">
              <a:solidFill>
                <a:schemeClr val="bg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6135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სურათი 1"/>
          <p:cNvPicPr>
            <a:picLocks noChangeAspect="1"/>
          </p:cNvPicPr>
          <p:nvPr/>
        </p:nvPicPr>
        <p:blipFill>
          <a:blip r:embed="rId2"/>
          <a:stretch>
            <a:fillRect/>
          </a:stretch>
        </p:blipFill>
        <p:spPr>
          <a:xfrm>
            <a:off x="1122073" y="919595"/>
            <a:ext cx="2720254" cy="4228374"/>
          </a:xfrm>
          <a:prstGeom prst="rect">
            <a:avLst/>
          </a:prstGeom>
        </p:spPr>
      </p:pic>
      <p:sp>
        <p:nvSpPr>
          <p:cNvPr id="3" name="მართკუთხედი 2"/>
          <p:cNvSpPr/>
          <p:nvPr/>
        </p:nvSpPr>
        <p:spPr>
          <a:xfrm>
            <a:off x="5689600" y="1572736"/>
            <a:ext cx="5181600" cy="2546659"/>
          </a:xfrm>
          <a:prstGeom prst="rect">
            <a:avLst/>
          </a:prstGeom>
        </p:spPr>
        <p:txBody>
          <a:bodyPr wrap="square">
            <a:spAutoFit/>
          </a:bodyPr>
          <a:lstStyle/>
          <a:p>
            <a:pPr>
              <a:lnSpc>
                <a:spcPct val="150000"/>
              </a:lnSpc>
            </a:pPr>
            <a:r>
              <a:rPr lang="ka-GE" b="1" dirty="0">
                <a:solidFill>
                  <a:schemeClr val="bg2">
                    <a:lumMod val="50000"/>
                  </a:schemeClr>
                </a:solidFill>
                <a:ea typeface="Times New Roman" panose="02020603050405020304" pitchFamily="18" charset="0"/>
                <a:cs typeface="Times New Roman" panose="02020603050405020304" pitchFamily="18" charset="0"/>
              </a:rPr>
              <a:t>„ლაზს კარგად ესმის, რომ თუმცა სჯულით ოსმალოა, მაგრამ ტომით  ლაზია, ქართველის მონათესავე. ლაზი თავის ენას დიდხანს არ დაჰკარგავს თუმცა ყველგან, გარშემო ოსმალური ენაა გამეფებულიო“ </a:t>
            </a:r>
            <a:endParaRPr lang="ru-RU" b="1" dirty="0" smtClean="0">
              <a:solidFill>
                <a:schemeClr val="bg2">
                  <a:lumMod val="50000"/>
                </a:schemeClr>
              </a:solidFill>
              <a:ea typeface="Times New Roman" panose="02020603050405020304" pitchFamily="18" charset="0"/>
              <a:cs typeface="Times New Roman" panose="02020603050405020304" pitchFamily="18" charset="0"/>
            </a:endParaRPr>
          </a:p>
          <a:p>
            <a:pPr algn="r">
              <a:lnSpc>
                <a:spcPct val="150000"/>
              </a:lnSpc>
            </a:pPr>
            <a:r>
              <a:rPr lang="ka-GE" b="1" dirty="0" smtClean="0">
                <a:solidFill>
                  <a:schemeClr val="bg2">
                    <a:lumMod val="50000"/>
                  </a:schemeClr>
                </a:solidFill>
                <a:ea typeface="Times New Roman" panose="02020603050405020304" pitchFamily="18" charset="0"/>
                <a:cs typeface="Times New Roman" panose="02020603050405020304" pitchFamily="18" charset="0"/>
              </a:rPr>
              <a:t>ზაქარია ჭიჭინაძე</a:t>
            </a:r>
            <a:endParaRPr lang="ka-GE" b="1" dirty="0">
              <a:solidFill>
                <a:schemeClr val="bg2">
                  <a:lumMod val="50000"/>
                </a:schemeClr>
              </a:solidFill>
            </a:endParaRPr>
          </a:p>
        </p:txBody>
      </p:sp>
    </p:spTree>
    <p:extLst>
      <p:ext uri="{BB962C8B-B14F-4D97-AF65-F5344CB8AC3E}">
        <p14:creationId xmlns:p14="http://schemas.microsoft.com/office/powerpoint/2010/main" val="3877993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სურათი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909" y="2953615"/>
            <a:ext cx="2381250" cy="3171825"/>
          </a:xfrm>
          <a:prstGeom prst="rect">
            <a:avLst/>
          </a:prstGeom>
        </p:spPr>
      </p:pic>
      <p:pic>
        <p:nvPicPr>
          <p:cNvPr id="3" name="სურათი 2"/>
          <p:cNvPicPr>
            <a:picLocks noChangeAspect="1"/>
          </p:cNvPicPr>
          <p:nvPr/>
        </p:nvPicPr>
        <p:blipFill>
          <a:blip r:embed="rId3"/>
          <a:stretch>
            <a:fillRect/>
          </a:stretch>
        </p:blipFill>
        <p:spPr>
          <a:xfrm>
            <a:off x="6942570" y="851910"/>
            <a:ext cx="2038350" cy="2752725"/>
          </a:xfrm>
          <a:prstGeom prst="rect">
            <a:avLst/>
          </a:prstGeom>
        </p:spPr>
      </p:pic>
      <p:sp>
        <p:nvSpPr>
          <p:cNvPr id="4" name="მართკუთხედი 3"/>
          <p:cNvSpPr/>
          <p:nvPr/>
        </p:nvSpPr>
        <p:spPr>
          <a:xfrm>
            <a:off x="1049121" y="965893"/>
            <a:ext cx="2155897" cy="1569660"/>
          </a:xfrm>
          <a:prstGeom prst="rect">
            <a:avLst/>
          </a:prstGeom>
        </p:spPr>
        <p:txBody>
          <a:bodyPr wrap="square">
            <a:spAutoFit/>
          </a:bodyPr>
          <a:lstStyle/>
          <a:p>
            <a:pPr algn="ctr"/>
            <a:r>
              <a:rPr lang="ka-GE" sz="1600" b="1" dirty="0">
                <a:solidFill>
                  <a:schemeClr val="bg2">
                    <a:lumMod val="50000"/>
                  </a:schemeClr>
                </a:solidFill>
                <a:ea typeface="Times New Roman" panose="02020603050405020304" pitchFamily="18" charset="0"/>
                <a:cs typeface="Times New Roman" panose="02020603050405020304" pitchFamily="18" charset="0"/>
              </a:rPr>
              <a:t>ევლია </a:t>
            </a:r>
            <a:r>
              <a:rPr lang="ka-GE" sz="1600" b="1" dirty="0" smtClean="0">
                <a:solidFill>
                  <a:schemeClr val="bg2">
                    <a:lumMod val="50000"/>
                  </a:schemeClr>
                </a:solidFill>
                <a:ea typeface="Times New Roman" panose="02020603050405020304" pitchFamily="18" charset="0"/>
                <a:cs typeface="Times New Roman" panose="02020603050405020304" pitchFamily="18" charset="0"/>
              </a:rPr>
              <a:t>ჩელების</a:t>
            </a:r>
          </a:p>
          <a:p>
            <a:pPr algn="ctr"/>
            <a:r>
              <a:rPr lang="ka-GE" sz="1600" dirty="0">
                <a:solidFill>
                  <a:schemeClr val="bg2">
                    <a:lumMod val="50000"/>
                  </a:schemeClr>
                </a:solidFill>
              </a:rPr>
              <a:t>„მოგზაურობის წიგნის“ II ტომში მოცემულია ცნობები ლაზურისა და ლაზების შესახებ</a:t>
            </a:r>
            <a:endParaRPr lang="ka-GE" sz="1600" b="1" dirty="0">
              <a:solidFill>
                <a:schemeClr val="bg2">
                  <a:lumMod val="50000"/>
                </a:schemeClr>
              </a:solidFill>
            </a:endParaRPr>
          </a:p>
        </p:txBody>
      </p:sp>
      <p:sp>
        <p:nvSpPr>
          <p:cNvPr id="5" name="მართკუთხედი 4"/>
          <p:cNvSpPr/>
          <p:nvPr/>
        </p:nvSpPr>
        <p:spPr>
          <a:xfrm>
            <a:off x="5209309" y="4461306"/>
            <a:ext cx="6096000" cy="1384995"/>
          </a:xfrm>
          <a:prstGeom prst="rect">
            <a:avLst/>
          </a:prstGeom>
        </p:spPr>
        <p:txBody>
          <a:bodyPr>
            <a:spAutoFit/>
          </a:bodyPr>
          <a:lstStyle/>
          <a:p>
            <a:pPr indent="457200" algn="ctr">
              <a:lnSpc>
                <a:spcPct val="150000"/>
              </a:lnSpc>
            </a:pPr>
            <a:r>
              <a:rPr lang="ka-GE" sz="1400" b="1" dirty="0" smtClean="0">
                <a:solidFill>
                  <a:schemeClr val="bg2">
                    <a:lumMod val="50000"/>
                  </a:schemeClr>
                </a:solidFill>
                <a:ea typeface="Times New Roman" panose="02020603050405020304" pitchFamily="18" charset="0"/>
                <a:cs typeface="Times New Roman" panose="02020603050405020304" pitchFamily="18" charset="0"/>
              </a:rPr>
              <a:t>ი</a:t>
            </a:r>
            <a:r>
              <a:rPr lang="ka-GE" sz="1400" b="1" dirty="0">
                <a:solidFill>
                  <a:schemeClr val="bg2">
                    <a:lumMod val="50000"/>
                  </a:schemeClr>
                </a:solidFill>
                <a:ea typeface="Times New Roman" panose="02020603050405020304" pitchFamily="18" charset="0"/>
                <a:cs typeface="Times New Roman" panose="02020603050405020304" pitchFamily="18" charset="0"/>
              </a:rPr>
              <a:t>. </a:t>
            </a:r>
            <a:r>
              <a:rPr lang="ka-GE" sz="1400" b="1" dirty="0" smtClean="0">
                <a:solidFill>
                  <a:schemeClr val="bg2">
                    <a:lumMod val="50000"/>
                  </a:schemeClr>
                </a:solidFill>
                <a:ea typeface="Times New Roman" panose="02020603050405020304" pitchFamily="18" charset="0"/>
                <a:cs typeface="Times New Roman" panose="02020603050405020304" pitchFamily="18" charset="0"/>
              </a:rPr>
              <a:t>კლაპროთიმ</a:t>
            </a:r>
            <a:r>
              <a:rPr lang="ka-GE" sz="1400" b="1" dirty="0" smtClean="0">
                <a:solidFill>
                  <a:schemeClr val="bg2">
                    <a:lumMod val="50000"/>
                  </a:schemeClr>
                </a:solidFill>
                <a:ea typeface="Times New Roman" panose="02020603050405020304" pitchFamily="18" charset="0"/>
                <a:cs typeface="Times New Roman" panose="02020603050405020304" pitchFamily="18" charset="0"/>
              </a:rPr>
              <a:t> ლაზურში ჯერ </a:t>
            </a:r>
            <a:r>
              <a:rPr lang="ka-GE" sz="1400" b="1" dirty="0">
                <a:solidFill>
                  <a:schemeClr val="bg2">
                    <a:lumMod val="50000"/>
                  </a:schemeClr>
                </a:solidFill>
                <a:ea typeface="Times New Roman" panose="02020603050405020304" pitchFamily="18" charset="0"/>
                <a:cs typeface="Times New Roman" panose="02020603050405020304" pitchFamily="18" charset="0"/>
              </a:rPr>
              <a:t>ორი დიალექტი </a:t>
            </a:r>
            <a:r>
              <a:rPr lang="ka-GE" sz="1400" b="1" dirty="0">
                <a:solidFill>
                  <a:schemeClr val="bg2">
                    <a:lumMod val="50000"/>
                  </a:schemeClr>
                </a:solidFill>
                <a:ea typeface="Times New Roman" panose="02020603050405020304" pitchFamily="18" charset="0"/>
                <a:cs typeface="Times New Roman" panose="02020603050405020304" pitchFamily="18" charset="0"/>
              </a:rPr>
              <a:t>ქემერული</a:t>
            </a:r>
            <a:r>
              <a:rPr lang="ka-GE" sz="1400" b="1" dirty="0">
                <a:solidFill>
                  <a:schemeClr val="bg2">
                    <a:lumMod val="50000"/>
                  </a:schemeClr>
                </a:solidFill>
                <a:ea typeface="Times New Roman" panose="02020603050405020304" pitchFamily="18" charset="0"/>
                <a:cs typeface="Times New Roman" panose="02020603050405020304" pitchFamily="18" charset="0"/>
              </a:rPr>
              <a:t> და </a:t>
            </a:r>
            <a:r>
              <a:rPr lang="ka-GE" sz="1400" b="1" dirty="0">
                <a:solidFill>
                  <a:schemeClr val="bg2">
                    <a:lumMod val="50000"/>
                  </a:schemeClr>
                </a:solidFill>
                <a:ea typeface="Times New Roman" panose="02020603050405020304" pitchFamily="18" charset="0"/>
                <a:cs typeface="Times New Roman" panose="02020603050405020304" pitchFamily="18" charset="0"/>
              </a:rPr>
              <a:t>ხოფური</a:t>
            </a:r>
            <a:r>
              <a:rPr lang="ka-GE" sz="1400" b="1" dirty="0">
                <a:solidFill>
                  <a:schemeClr val="bg2">
                    <a:lumMod val="50000"/>
                  </a:schemeClr>
                </a:solidFill>
                <a:ea typeface="Times New Roman" panose="02020603050405020304" pitchFamily="18" charset="0"/>
                <a:cs typeface="Times New Roman" panose="02020603050405020304" pitchFamily="18" charset="0"/>
              </a:rPr>
              <a:t> გამოყო, ხოლო მოგვიანებით </a:t>
            </a:r>
            <a:r>
              <a:rPr lang="ka-GE" sz="1400" b="1" dirty="0">
                <a:solidFill>
                  <a:schemeClr val="bg2">
                    <a:lumMod val="50000"/>
                  </a:schemeClr>
                </a:solidFill>
                <a:ea typeface="Times New Roman" panose="02020603050405020304" pitchFamily="18" charset="0"/>
                <a:cs typeface="Times New Roman" panose="02020603050405020304" pitchFamily="18" charset="0"/>
              </a:rPr>
              <a:t>ტრაპიზონული</a:t>
            </a:r>
            <a:r>
              <a:rPr lang="ka-GE" sz="1400" b="1" dirty="0">
                <a:solidFill>
                  <a:schemeClr val="bg2">
                    <a:lumMod val="50000"/>
                  </a:schemeClr>
                </a:solidFill>
                <a:ea typeface="Times New Roman" panose="02020603050405020304" pitchFamily="18" charset="0"/>
                <a:cs typeface="Times New Roman" panose="02020603050405020304" pitchFamily="18" charset="0"/>
              </a:rPr>
              <a:t> დიალექტის არსებობის შესახებ მიუთითა </a:t>
            </a:r>
            <a:endParaRPr lang="ka-GE" sz="1400" b="1" dirty="0" smtClean="0">
              <a:solidFill>
                <a:schemeClr val="bg2">
                  <a:lumMod val="50000"/>
                </a:schemeClr>
              </a:solidFill>
              <a:ea typeface="Times New Roman" panose="02020603050405020304" pitchFamily="18" charset="0"/>
              <a:cs typeface="Times New Roman" panose="02020603050405020304" pitchFamily="18" charset="0"/>
            </a:endParaRPr>
          </a:p>
          <a:p>
            <a:pPr indent="457200" algn="ctr">
              <a:lnSpc>
                <a:spcPct val="150000"/>
              </a:lnSpc>
            </a:pPr>
            <a:r>
              <a:rPr lang="ka-GE" sz="1400" b="1" dirty="0" smtClean="0">
                <a:solidFill>
                  <a:schemeClr val="bg2">
                    <a:lumMod val="50000"/>
                  </a:schemeClr>
                </a:solidFill>
                <a:ea typeface="Times New Roman" panose="02020603050405020304" pitchFamily="18" charset="0"/>
                <a:cs typeface="Times New Roman" panose="02020603050405020304" pitchFamily="18" charset="0"/>
              </a:rPr>
              <a:t>(</a:t>
            </a:r>
            <a:r>
              <a:rPr lang="ka-GE" sz="1400" b="1" dirty="0">
                <a:solidFill>
                  <a:schemeClr val="bg2">
                    <a:lumMod val="50000"/>
                  </a:schemeClr>
                </a:solidFill>
                <a:ea typeface="Times New Roman" panose="02020603050405020304" pitchFamily="18" charset="0"/>
                <a:cs typeface="Times New Roman" panose="02020603050405020304" pitchFamily="18" charset="0"/>
              </a:rPr>
              <a:t>Asia</a:t>
            </a:r>
            <a:r>
              <a:rPr lang="ka-GE" sz="1400" b="1" dirty="0">
                <a:solidFill>
                  <a:schemeClr val="bg2">
                    <a:lumMod val="50000"/>
                  </a:schemeClr>
                </a:solidFill>
                <a:ea typeface="Times New Roman" panose="02020603050405020304" pitchFamily="18" charset="0"/>
                <a:cs typeface="Times New Roman" panose="02020603050405020304" pitchFamily="18" charset="0"/>
              </a:rPr>
              <a:t> </a:t>
            </a:r>
            <a:r>
              <a:rPr lang="ka-GE" sz="1400" b="1" dirty="0">
                <a:solidFill>
                  <a:schemeClr val="bg2">
                    <a:lumMod val="50000"/>
                  </a:schemeClr>
                </a:solidFill>
                <a:ea typeface="Times New Roman" panose="02020603050405020304" pitchFamily="18" charset="0"/>
                <a:cs typeface="Times New Roman" panose="02020603050405020304" pitchFamily="18" charset="0"/>
              </a:rPr>
              <a:t>Polyglotta</a:t>
            </a:r>
            <a:r>
              <a:rPr lang="ka-GE" sz="1400" b="1" dirty="0">
                <a:solidFill>
                  <a:schemeClr val="bg2">
                    <a:lumMod val="50000"/>
                  </a:schemeClr>
                </a:solidFill>
                <a:ea typeface="Times New Roman" panose="02020603050405020304" pitchFamily="18" charset="0"/>
                <a:cs typeface="Times New Roman" panose="02020603050405020304" pitchFamily="18" charset="0"/>
              </a:rPr>
              <a:t>, </a:t>
            </a:r>
            <a:r>
              <a:rPr lang="ka-GE" sz="1400" b="1" dirty="0">
                <a:solidFill>
                  <a:schemeClr val="bg2">
                    <a:lumMod val="50000"/>
                  </a:schemeClr>
                </a:solidFill>
                <a:ea typeface="Times New Roman" panose="02020603050405020304" pitchFamily="18" charset="0"/>
                <a:cs typeface="Times New Roman" panose="02020603050405020304" pitchFamily="18" charset="0"/>
              </a:rPr>
              <a:t>Zweite</a:t>
            </a:r>
            <a:r>
              <a:rPr lang="ka-GE" sz="1400" b="1" dirty="0">
                <a:solidFill>
                  <a:schemeClr val="bg2">
                    <a:lumMod val="50000"/>
                  </a:schemeClr>
                </a:solidFill>
                <a:ea typeface="Times New Roman" panose="02020603050405020304" pitchFamily="18" charset="0"/>
                <a:cs typeface="Times New Roman" panose="02020603050405020304" pitchFamily="18" charset="0"/>
              </a:rPr>
              <a:t> </a:t>
            </a:r>
            <a:r>
              <a:rPr lang="ka-GE" sz="1400" b="1" dirty="0">
                <a:solidFill>
                  <a:schemeClr val="bg2">
                    <a:lumMod val="50000"/>
                  </a:schemeClr>
                </a:solidFill>
                <a:ea typeface="Times New Roman" panose="02020603050405020304" pitchFamily="18" charset="0"/>
                <a:cs typeface="Times New Roman" panose="02020603050405020304" pitchFamily="18" charset="0"/>
              </a:rPr>
              <a:t>Auflage</a:t>
            </a:r>
            <a:r>
              <a:rPr lang="ka-GE" sz="1400" b="1" dirty="0">
                <a:solidFill>
                  <a:schemeClr val="bg2">
                    <a:lumMod val="50000"/>
                  </a:schemeClr>
                </a:solidFill>
                <a:ea typeface="Times New Roman" panose="02020603050405020304" pitchFamily="18" charset="0"/>
                <a:cs typeface="Times New Roman" panose="02020603050405020304" pitchFamily="18" charset="0"/>
              </a:rPr>
              <a:t>, </a:t>
            </a:r>
            <a:r>
              <a:rPr lang="ka-GE" sz="1400" b="1" dirty="0">
                <a:solidFill>
                  <a:schemeClr val="bg2">
                    <a:lumMod val="50000"/>
                  </a:schemeClr>
                </a:solidFill>
                <a:ea typeface="Times New Roman" panose="02020603050405020304" pitchFamily="18" charset="0"/>
                <a:cs typeface="Times New Roman" panose="02020603050405020304" pitchFamily="18" charset="0"/>
              </a:rPr>
              <a:t>Paris</a:t>
            </a:r>
            <a:r>
              <a:rPr lang="ka-GE" sz="1400" b="1" dirty="0">
                <a:solidFill>
                  <a:schemeClr val="bg2">
                    <a:lumMod val="50000"/>
                  </a:schemeClr>
                </a:solidFill>
                <a:ea typeface="Times New Roman" panose="02020603050405020304" pitchFamily="18" charset="0"/>
                <a:cs typeface="Times New Roman" panose="02020603050405020304" pitchFamily="18" charset="0"/>
              </a:rPr>
              <a:t>, 1931).</a:t>
            </a:r>
            <a:endParaRPr lang="ka-GE" sz="1400" b="1" dirty="0">
              <a:solidFill>
                <a:schemeClr val="bg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0179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სურათი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9294" y="998449"/>
            <a:ext cx="2449276" cy="3952241"/>
          </a:xfrm>
          <a:prstGeom prst="rect">
            <a:avLst/>
          </a:prstGeom>
        </p:spPr>
      </p:pic>
      <p:sp>
        <p:nvSpPr>
          <p:cNvPr id="3" name="მართკუთხედი 2"/>
          <p:cNvSpPr/>
          <p:nvPr/>
        </p:nvSpPr>
        <p:spPr>
          <a:xfrm>
            <a:off x="4738255" y="1757648"/>
            <a:ext cx="6096000" cy="2585323"/>
          </a:xfrm>
          <a:prstGeom prst="rect">
            <a:avLst/>
          </a:prstGeom>
        </p:spPr>
        <p:txBody>
          <a:bodyPr>
            <a:spAutoFit/>
          </a:bodyPr>
          <a:lstStyle/>
          <a:p>
            <a:pPr indent="457200" algn="just">
              <a:lnSpc>
                <a:spcPct val="150000"/>
              </a:lnSpc>
            </a:pPr>
            <a:r>
              <a:rPr lang="ka-GE" dirty="0">
                <a:solidFill>
                  <a:schemeClr val="bg2">
                    <a:lumMod val="50000"/>
                  </a:schemeClr>
                </a:solidFill>
                <a:ea typeface="Times New Roman" panose="02020603050405020304" pitchFamily="18" charset="0"/>
                <a:cs typeface="Times New Roman" panose="02020603050405020304" pitchFamily="18" charset="0"/>
              </a:rPr>
              <a:t>ლაზურის პირველი გრამატიკული მიმოხილვა </a:t>
            </a:r>
            <a:r>
              <a:rPr lang="ka-GE" b="1" dirty="0">
                <a:solidFill>
                  <a:schemeClr val="bg2">
                    <a:lumMod val="50000"/>
                  </a:schemeClr>
                </a:solidFill>
                <a:ea typeface="Times New Roman" panose="02020603050405020304" pitchFamily="18" charset="0"/>
                <a:cs typeface="Times New Roman" panose="02020603050405020304" pitchFamily="18" charset="0"/>
              </a:rPr>
              <a:t>ბარონ როზენს </a:t>
            </a:r>
            <a:r>
              <a:rPr lang="ka-GE" dirty="0">
                <a:solidFill>
                  <a:schemeClr val="bg2">
                    <a:lumMod val="50000"/>
                  </a:schemeClr>
                </a:solidFill>
                <a:ea typeface="Times New Roman" panose="02020603050405020304" pitchFamily="18" charset="0"/>
                <a:cs typeface="Times New Roman" panose="02020603050405020304" pitchFamily="18" charset="0"/>
              </a:rPr>
              <a:t>ეკუთვნის, იგი იკვლევდა </a:t>
            </a:r>
            <a:r>
              <a:rPr lang="ka-GE" dirty="0">
                <a:solidFill>
                  <a:schemeClr val="bg2">
                    <a:lumMod val="50000"/>
                  </a:schemeClr>
                </a:solidFill>
                <a:ea typeface="Times New Roman" panose="02020603050405020304" pitchFamily="18" charset="0"/>
                <a:cs typeface="Times New Roman" panose="02020603050405020304" pitchFamily="18" charset="0"/>
              </a:rPr>
              <a:t>ათინურ</a:t>
            </a:r>
            <a:r>
              <a:rPr lang="ka-GE" dirty="0">
                <a:solidFill>
                  <a:schemeClr val="bg2">
                    <a:lumMod val="50000"/>
                  </a:schemeClr>
                </a:solidFill>
                <a:ea typeface="Times New Roman" panose="02020603050405020304" pitchFamily="18" charset="0"/>
                <a:cs typeface="Times New Roman" panose="02020603050405020304" pitchFamily="18" charset="0"/>
              </a:rPr>
              <a:t> კილოკავს, ვინაიდან ინფორმატორი </a:t>
            </a:r>
            <a:r>
              <a:rPr lang="ka-GE" dirty="0">
                <a:solidFill>
                  <a:schemeClr val="bg2">
                    <a:lumMod val="50000"/>
                  </a:schemeClr>
                </a:solidFill>
                <a:ea typeface="Times New Roman" panose="02020603050405020304" pitchFamily="18" charset="0"/>
                <a:cs typeface="Times New Roman" panose="02020603050405020304" pitchFamily="18" charset="0"/>
              </a:rPr>
              <a:t>ათინელი</a:t>
            </a:r>
            <a:r>
              <a:rPr lang="ka-GE" dirty="0">
                <a:solidFill>
                  <a:schemeClr val="bg2">
                    <a:lumMod val="50000"/>
                  </a:schemeClr>
                </a:solidFill>
                <a:ea typeface="Times New Roman" panose="02020603050405020304" pitchFamily="18" charset="0"/>
                <a:cs typeface="Times New Roman" panose="02020603050405020304" pitchFamily="18" charset="0"/>
              </a:rPr>
              <a:t> ლაზი გახლდათ (</a:t>
            </a:r>
            <a:r>
              <a:rPr lang="ka-GE" dirty="0">
                <a:solidFill>
                  <a:schemeClr val="bg2">
                    <a:lumMod val="50000"/>
                  </a:schemeClr>
                </a:solidFill>
                <a:ea typeface="Times New Roman" panose="02020603050405020304" pitchFamily="18" charset="0"/>
                <a:cs typeface="Times New Roman" panose="02020603050405020304" pitchFamily="18" charset="0"/>
              </a:rPr>
              <a:t>Uber</a:t>
            </a:r>
            <a:r>
              <a:rPr lang="ka-GE" dirty="0">
                <a:solidFill>
                  <a:schemeClr val="bg2">
                    <a:lumMod val="50000"/>
                  </a:schemeClr>
                </a:solidFill>
                <a:ea typeface="Times New Roman" panose="02020603050405020304" pitchFamily="18" charset="0"/>
                <a:cs typeface="Times New Roman" panose="02020603050405020304" pitchFamily="18" charset="0"/>
              </a:rPr>
              <a:t> </a:t>
            </a:r>
            <a:r>
              <a:rPr lang="ka-GE" dirty="0">
                <a:solidFill>
                  <a:schemeClr val="bg2">
                    <a:lumMod val="50000"/>
                  </a:schemeClr>
                </a:solidFill>
                <a:ea typeface="Times New Roman" panose="02020603050405020304" pitchFamily="18" charset="0"/>
                <a:cs typeface="Times New Roman" panose="02020603050405020304" pitchFamily="18" charset="0"/>
              </a:rPr>
              <a:t>die</a:t>
            </a:r>
            <a:r>
              <a:rPr lang="ka-GE" dirty="0">
                <a:solidFill>
                  <a:schemeClr val="bg2">
                    <a:lumMod val="50000"/>
                  </a:schemeClr>
                </a:solidFill>
                <a:ea typeface="Times New Roman" panose="02020603050405020304" pitchFamily="18" charset="0"/>
                <a:cs typeface="Times New Roman" panose="02020603050405020304" pitchFamily="18" charset="0"/>
              </a:rPr>
              <a:t> </a:t>
            </a:r>
            <a:r>
              <a:rPr lang="ka-GE" dirty="0">
                <a:solidFill>
                  <a:schemeClr val="bg2">
                    <a:lumMod val="50000"/>
                  </a:schemeClr>
                </a:solidFill>
                <a:ea typeface="Times New Roman" panose="02020603050405020304" pitchFamily="18" charset="0"/>
                <a:cs typeface="Times New Roman" panose="02020603050405020304" pitchFamily="18" charset="0"/>
              </a:rPr>
              <a:t>spache</a:t>
            </a:r>
            <a:r>
              <a:rPr lang="ka-GE" dirty="0">
                <a:solidFill>
                  <a:schemeClr val="bg2">
                    <a:lumMod val="50000"/>
                  </a:schemeClr>
                </a:solidFill>
                <a:ea typeface="Times New Roman" panose="02020603050405020304" pitchFamily="18" charset="0"/>
                <a:cs typeface="Times New Roman" panose="02020603050405020304" pitchFamily="18" charset="0"/>
              </a:rPr>
              <a:t> </a:t>
            </a:r>
            <a:r>
              <a:rPr lang="ka-GE" dirty="0">
                <a:solidFill>
                  <a:schemeClr val="bg2">
                    <a:lumMod val="50000"/>
                  </a:schemeClr>
                </a:solidFill>
                <a:ea typeface="Times New Roman" panose="02020603050405020304" pitchFamily="18" charset="0"/>
                <a:cs typeface="Times New Roman" panose="02020603050405020304" pitchFamily="18" charset="0"/>
              </a:rPr>
              <a:t>der</a:t>
            </a:r>
            <a:r>
              <a:rPr lang="ka-GE" dirty="0">
                <a:solidFill>
                  <a:schemeClr val="bg2">
                    <a:lumMod val="50000"/>
                  </a:schemeClr>
                </a:solidFill>
                <a:ea typeface="Times New Roman" panose="02020603050405020304" pitchFamily="18" charset="0"/>
                <a:cs typeface="Times New Roman" panose="02020603050405020304" pitchFamily="18" charset="0"/>
              </a:rPr>
              <a:t> </a:t>
            </a:r>
            <a:r>
              <a:rPr lang="ka-GE" dirty="0">
                <a:solidFill>
                  <a:schemeClr val="bg2">
                    <a:lumMod val="50000"/>
                  </a:schemeClr>
                </a:solidFill>
                <a:ea typeface="Times New Roman" panose="02020603050405020304" pitchFamily="18" charset="0"/>
                <a:cs typeface="Times New Roman" panose="02020603050405020304" pitchFamily="18" charset="0"/>
              </a:rPr>
              <a:t>Lazen</a:t>
            </a:r>
            <a:r>
              <a:rPr lang="ka-GE" dirty="0">
                <a:solidFill>
                  <a:schemeClr val="bg2">
                    <a:lumMod val="50000"/>
                  </a:schemeClr>
                </a:solidFill>
                <a:ea typeface="Times New Roman" panose="02020603050405020304" pitchFamily="18" charset="0"/>
                <a:cs typeface="Times New Roman" panose="02020603050405020304" pitchFamily="18" charset="0"/>
              </a:rPr>
              <a:t>, </a:t>
            </a:r>
            <a:r>
              <a:rPr lang="ka-GE" dirty="0">
                <a:solidFill>
                  <a:schemeClr val="bg2">
                    <a:lumMod val="50000"/>
                  </a:schemeClr>
                </a:solidFill>
                <a:ea typeface="Times New Roman" panose="02020603050405020304" pitchFamily="18" charset="0"/>
                <a:cs typeface="Times New Roman" panose="02020603050405020304" pitchFamily="18" charset="0"/>
              </a:rPr>
              <a:t>Berlin</a:t>
            </a:r>
            <a:r>
              <a:rPr lang="ka-GE" dirty="0">
                <a:solidFill>
                  <a:schemeClr val="bg2">
                    <a:lumMod val="50000"/>
                  </a:schemeClr>
                </a:solidFill>
                <a:ea typeface="Times New Roman" panose="02020603050405020304" pitchFamily="18" charset="0"/>
                <a:cs typeface="Times New Roman" panose="02020603050405020304" pitchFamily="18" charset="0"/>
              </a:rPr>
              <a:t>, 1844). მეტად მცირე ენობრივი მასალების საფუძველზე დაასკვნა ლაზურის მჭიდრო ნათესაობა ქართულ ენასთან.</a:t>
            </a:r>
            <a:endParaRPr lang="ka-GE" dirty="0">
              <a:solidFill>
                <a:schemeClr val="bg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0271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სურათი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909" y="266740"/>
            <a:ext cx="2816369" cy="4513906"/>
          </a:xfrm>
          <a:prstGeom prst="rect">
            <a:avLst/>
          </a:prstGeom>
        </p:spPr>
      </p:pic>
      <p:sp>
        <p:nvSpPr>
          <p:cNvPr id="3" name="მართკუთხედი 2"/>
          <p:cNvSpPr/>
          <p:nvPr/>
        </p:nvSpPr>
        <p:spPr>
          <a:xfrm>
            <a:off x="507278" y="4653178"/>
            <a:ext cx="6096000" cy="1938992"/>
          </a:xfrm>
          <a:prstGeom prst="rect">
            <a:avLst/>
          </a:prstGeom>
        </p:spPr>
        <p:txBody>
          <a:bodyPr>
            <a:spAutoFit/>
          </a:bodyPr>
          <a:lstStyle/>
          <a:p>
            <a:pPr indent="457200" algn="just">
              <a:lnSpc>
                <a:spcPct val="150000"/>
              </a:lnSpc>
            </a:pPr>
            <a:r>
              <a:rPr lang="ka-GE" sz="1600" b="1" dirty="0" smtClean="0">
                <a:solidFill>
                  <a:schemeClr val="bg2">
                    <a:lumMod val="50000"/>
                  </a:schemeClr>
                </a:solidFill>
                <a:ea typeface="Times New Roman" panose="02020603050405020304" pitchFamily="18" charset="0"/>
                <a:cs typeface="Times New Roman" panose="02020603050405020304" pitchFamily="18" charset="0"/>
              </a:rPr>
              <a:t>ალექსანდრე </a:t>
            </a:r>
            <a:r>
              <a:rPr lang="ka-GE" sz="1600" b="1" dirty="0">
                <a:solidFill>
                  <a:schemeClr val="bg2">
                    <a:lumMod val="50000"/>
                  </a:schemeClr>
                </a:solidFill>
                <a:ea typeface="Times New Roman" panose="02020603050405020304" pitchFamily="18" charset="0"/>
                <a:cs typeface="Times New Roman" panose="02020603050405020304" pitchFamily="18" charset="0"/>
              </a:rPr>
              <a:t>ცაგარელის მიერ შექმნილი შედარებითი ხასიათის ნაშრომში „კავკასიურ ენათა იბერიული ჯგუფის  მორფოლოგიის შედარებით მიმოხილვაში“, რომელიც პეტერბურგში 1872 წელს დაიბეჭდა შეიცავს მეგრულთან ერთად ლაზურ მასალასაც.</a:t>
            </a:r>
            <a:endParaRPr lang="ka-GE" sz="1600" b="1" dirty="0">
              <a:solidFill>
                <a:schemeClr val="bg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სურათი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6839" y="3221252"/>
            <a:ext cx="2301534" cy="3068712"/>
          </a:xfrm>
          <a:prstGeom prst="rect">
            <a:avLst/>
          </a:prstGeom>
        </p:spPr>
      </p:pic>
      <p:sp>
        <p:nvSpPr>
          <p:cNvPr id="5" name="მართკუთხედი 4"/>
          <p:cNvSpPr/>
          <p:nvPr/>
        </p:nvSpPr>
        <p:spPr>
          <a:xfrm>
            <a:off x="5349966" y="577964"/>
            <a:ext cx="6096000" cy="2677656"/>
          </a:xfrm>
          <a:prstGeom prst="rect">
            <a:avLst/>
          </a:prstGeom>
        </p:spPr>
        <p:txBody>
          <a:bodyPr>
            <a:spAutoFit/>
          </a:bodyPr>
          <a:lstStyle/>
          <a:p>
            <a:pPr algn="ctr">
              <a:lnSpc>
                <a:spcPct val="150000"/>
              </a:lnSpc>
            </a:pPr>
            <a:r>
              <a:rPr lang="ka-GE" sz="1600" b="1" dirty="0">
                <a:ea typeface="Times New Roman" panose="02020603050405020304" pitchFamily="18" charset="0"/>
                <a:cs typeface="Times New Roman" panose="02020603050405020304" pitchFamily="18" charset="0"/>
              </a:rPr>
              <a:t>„ლაზური ენა მცირედ განსხვავდება მეგრულისაგან და დღეს არსებობს ლაზურის სამი კილო: </a:t>
            </a:r>
            <a:r>
              <a:rPr lang="ka-GE" sz="1600" b="1" dirty="0">
                <a:ea typeface="Times New Roman" panose="02020603050405020304" pitchFamily="18" charset="0"/>
                <a:cs typeface="Times New Roman" panose="02020603050405020304" pitchFamily="18" charset="0"/>
              </a:rPr>
              <a:t>ხოფური</a:t>
            </a:r>
            <a:r>
              <a:rPr lang="ka-GE" sz="1600" b="1" dirty="0">
                <a:ea typeface="Times New Roman" panose="02020603050405020304" pitchFamily="18" charset="0"/>
                <a:cs typeface="Times New Roman" panose="02020603050405020304" pitchFamily="18" charset="0"/>
              </a:rPr>
              <a:t>, </a:t>
            </a:r>
            <a:r>
              <a:rPr lang="ka-GE" sz="1600" b="1" dirty="0">
                <a:ea typeface="Times New Roman" panose="02020603050405020304" pitchFamily="18" charset="0"/>
                <a:cs typeface="Times New Roman" panose="02020603050405020304" pitchFamily="18" charset="0"/>
              </a:rPr>
              <a:t>არქაბული</a:t>
            </a:r>
            <a:r>
              <a:rPr lang="ka-GE" sz="1600" b="1" dirty="0">
                <a:ea typeface="Times New Roman" panose="02020603050405020304" pitchFamily="18" charset="0"/>
                <a:cs typeface="Times New Roman" panose="02020603050405020304" pitchFamily="18" charset="0"/>
              </a:rPr>
              <a:t> და </a:t>
            </a:r>
            <a:r>
              <a:rPr lang="ka-GE" sz="1600" b="1" dirty="0">
                <a:ea typeface="Times New Roman" panose="02020603050405020304" pitchFamily="18" charset="0"/>
                <a:cs typeface="Times New Roman" panose="02020603050405020304" pitchFamily="18" charset="0"/>
              </a:rPr>
              <a:t>ათინური</a:t>
            </a:r>
            <a:r>
              <a:rPr lang="ka-GE" sz="1600" b="1" dirty="0">
                <a:ea typeface="Times New Roman" panose="02020603050405020304" pitchFamily="18" charset="0"/>
                <a:cs typeface="Times New Roman" panose="02020603050405020304" pitchFamily="18" charset="0"/>
              </a:rPr>
              <a:t>. პირველი მათგანი თითქმის </a:t>
            </a:r>
            <a:r>
              <a:rPr lang="ka-GE" sz="1600" b="1" dirty="0">
                <a:ea typeface="Times New Roman" panose="02020603050405020304" pitchFamily="18" charset="0"/>
                <a:cs typeface="Times New Roman" panose="02020603050405020304" pitchFamily="18" charset="0"/>
              </a:rPr>
              <a:t>ეტოლება</a:t>
            </a:r>
            <a:r>
              <a:rPr lang="ka-GE" sz="1600" b="1" dirty="0">
                <a:ea typeface="Times New Roman" panose="02020603050405020304" pitchFamily="18" charset="0"/>
                <a:cs typeface="Times New Roman" panose="02020603050405020304" pitchFamily="18" charset="0"/>
              </a:rPr>
              <a:t> მეგრულს, მეორე, რომელზედაც აბუს ხეობა ლაპარაკობს, საშუალოა </a:t>
            </a:r>
            <a:r>
              <a:rPr lang="ka-GE" sz="1600" b="1" dirty="0">
                <a:ea typeface="Times New Roman" panose="02020603050405020304" pitchFamily="18" charset="0"/>
                <a:cs typeface="Times New Roman" panose="02020603050405020304" pitchFamily="18" charset="0"/>
              </a:rPr>
              <a:t>ხოფურსა</a:t>
            </a:r>
            <a:r>
              <a:rPr lang="ka-GE" sz="1600" b="1" dirty="0">
                <a:ea typeface="Times New Roman" panose="02020603050405020304" pitchFamily="18" charset="0"/>
                <a:cs typeface="Times New Roman" panose="02020603050405020304" pitchFamily="18" charset="0"/>
              </a:rPr>
              <a:t> და </a:t>
            </a:r>
            <a:r>
              <a:rPr lang="ka-GE" sz="1600" b="1" dirty="0">
                <a:ea typeface="Times New Roman" panose="02020603050405020304" pitchFamily="18" charset="0"/>
                <a:cs typeface="Times New Roman" panose="02020603050405020304" pitchFamily="18" charset="0"/>
              </a:rPr>
              <a:t>ათინურს</a:t>
            </a:r>
            <a:r>
              <a:rPr lang="ka-GE" sz="1600" b="1" dirty="0">
                <a:ea typeface="Times New Roman" panose="02020603050405020304" pitchFamily="18" charset="0"/>
                <a:cs typeface="Times New Roman" panose="02020603050405020304" pitchFamily="18" charset="0"/>
              </a:rPr>
              <a:t> შორის, მესამე კი ბერძნულისა და თურქულის გავლენით დაშორებულია ძირიდან“ </a:t>
            </a:r>
            <a:endParaRPr lang="ka-GE" sz="1600" b="1" dirty="0" smtClean="0">
              <a:ea typeface="Times New Roman" panose="02020603050405020304" pitchFamily="18" charset="0"/>
              <a:cs typeface="Times New Roman" panose="02020603050405020304" pitchFamily="18" charset="0"/>
            </a:endParaRPr>
          </a:p>
          <a:p>
            <a:pPr algn="r">
              <a:lnSpc>
                <a:spcPct val="150000"/>
              </a:lnSpc>
            </a:pPr>
            <a:r>
              <a:rPr lang="ka-GE" sz="1600" b="1" i="1" dirty="0" smtClean="0">
                <a:ea typeface="Times New Roman" panose="02020603050405020304" pitchFamily="18" charset="0"/>
                <a:cs typeface="Times New Roman" panose="02020603050405020304" pitchFamily="18" charset="0"/>
              </a:rPr>
              <a:t>გიორგი ყაზბეგი</a:t>
            </a:r>
            <a:endParaRPr lang="ka-GE" sz="1600" b="1" i="1" dirty="0"/>
          </a:p>
        </p:txBody>
      </p:sp>
    </p:spTree>
    <p:extLst>
      <p:ext uri="{BB962C8B-B14F-4D97-AF65-F5344CB8AC3E}">
        <p14:creationId xmlns:p14="http://schemas.microsoft.com/office/powerpoint/2010/main" val="1511066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სურათი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52" y="539894"/>
            <a:ext cx="1809750" cy="2619375"/>
          </a:xfrm>
          <a:prstGeom prst="rect">
            <a:avLst/>
          </a:prstGeom>
        </p:spPr>
      </p:pic>
      <p:sp>
        <p:nvSpPr>
          <p:cNvPr id="3" name="მართკუთხედი 2"/>
          <p:cNvSpPr/>
          <p:nvPr/>
        </p:nvSpPr>
        <p:spPr>
          <a:xfrm>
            <a:off x="221673" y="3159269"/>
            <a:ext cx="4294910" cy="3000821"/>
          </a:xfrm>
          <a:prstGeom prst="rect">
            <a:avLst/>
          </a:prstGeom>
        </p:spPr>
        <p:txBody>
          <a:bodyPr wrap="square">
            <a:spAutoFit/>
          </a:bodyPr>
          <a:lstStyle/>
          <a:p>
            <a:pPr indent="457200" algn="just">
              <a:lnSpc>
                <a:spcPct val="150000"/>
              </a:lnSpc>
            </a:pPr>
            <a:r>
              <a:rPr lang="ka-GE" sz="1400" b="1" dirty="0">
                <a:solidFill>
                  <a:schemeClr val="bg2">
                    <a:lumMod val="50000"/>
                  </a:schemeClr>
                </a:solidFill>
                <a:ea typeface="Times New Roman" panose="02020603050405020304" pitchFamily="18" charset="0"/>
                <a:cs typeface="Times New Roman" panose="02020603050405020304" pitchFamily="18" charset="0"/>
              </a:rPr>
              <a:t>ლაზური მეტყველების შესწავლაში განსაკუთრებული ღვაწლი მიუძღვის აკად. </a:t>
            </a:r>
            <a:r>
              <a:rPr lang="ka-GE" sz="1400" b="1" dirty="0" smtClean="0">
                <a:solidFill>
                  <a:schemeClr val="bg2">
                    <a:lumMod val="50000"/>
                  </a:schemeClr>
                </a:solidFill>
                <a:ea typeface="Times New Roman" panose="02020603050405020304" pitchFamily="18" charset="0"/>
                <a:cs typeface="Times New Roman" panose="02020603050405020304" pitchFamily="18" charset="0"/>
              </a:rPr>
              <a:t>ნიკო </a:t>
            </a:r>
            <a:r>
              <a:rPr lang="ka-GE" sz="1400" b="1" dirty="0">
                <a:solidFill>
                  <a:schemeClr val="bg2">
                    <a:lumMod val="50000"/>
                  </a:schemeClr>
                </a:solidFill>
                <a:ea typeface="Times New Roman" panose="02020603050405020304" pitchFamily="18" charset="0"/>
                <a:cs typeface="Times New Roman" panose="02020603050405020304" pitchFamily="18" charset="0"/>
              </a:rPr>
              <a:t>მარს. მან ლაზურის მეცნიერულად შესწავლის მიზნით პირველმა იმოგზაურა თურქეთის </a:t>
            </a:r>
            <a:r>
              <a:rPr lang="ka-GE" sz="1400" b="1" dirty="0" smtClean="0">
                <a:solidFill>
                  <a:schemeClr val="bg2">
                    <a:lumMod val="50000"/>
                  </a:schemeClr>
                </a:solidFill>
                <a:ea typeface="Times New Roman" panose="02020603050405020304" pitchFamily="18" charset="0"/>
                <a:cs typeface="Times New Roman" panose="02020603050405020304" pitchFamily="18" charset="0"/>
              </a:rPr>
              <a:t>ლაზეთ-ში </a:t>
            </a:r>
            <a:r>
              <a:rPr lang="ka-GE" sz="1400" b="1" dirty="0">
                <a:solidFill>
                  <a:schemeClr val="bg2">
                    <a:lumMod val="50000"/>
                  </a:schemeClr>
                </a:solidFill>
                <a:ea typeface="Times New Roman" panose="02020603050405020304" pitchFamily="18" charset="0"/>
                <a:cs typeface="Times New Roman" panose="02020603050405020304" pitchFamily="18" charset="0"/>
              </a:rPr>
              <a:t>1909 წელს. ლაზურის შესწავლასთან ერთად მკვლევარი მიზნად ისახავდა დაედგინა ლაზურისა და ქართულის ნათესაობა, აგრეთვე, </a:t>
            </a:r>
            <a:r>
              <a:rPr lang="ka-GE" sz="1400" b="1" dirty="0" smtClean="0">
                <a:solidFill>
                  <a:schemeClr val="bg2">
                    <a:lumMod val="50000"/>
                  </a:schemeClr>
                </a:solidFill>
                <a:ea typeface="Times New Roman" panose="02020603050405020304" pitchFamily="18" charset="0"/>
                <a:cs typeface="Times New Roman" panose="02020603050405020304" pitchFamily="18" charset="0"/>
              </a:rPr>
              <a:t>გათვალისწი</a:t>
            </a:r>
            <a:r>
              <a:rPr lang="ka-GE" sz="1400" b="1" dirty="0" smtClean="0">
                <a:solidFill>
                  <a:schemeClr val="bg2">
                    <a:lumMod val="50000"/>
                  </a:schemeClr>
                </a:solidFill>
                <a:ea typeface="Times New Roman" panose="02020603050405020304" pitchFamily="18" charset="0"/>
                <a:cs typeface="Times New Roman" panose="02020603050405020304" pitchFamily="18" charset="0"/>
              </a:rPr>
              <a:t>-ნებული </a:t>
            </a:r>
            <a:r>
              <a:rPr lang="ka-GE" sz="1400" b="1" dirty="0">
                <a:solidFill>
                  <a:schemeClr val="bg2">
                    <a:lumMod val="50000"/>
                  </a:schemeClr>
                </a:solidFill>
                <a:ea typeface="Times New Roman" panose="02020603050405020304" pitchFamily="18" charset="0"/>
                <a:cs typeface="Times New Roman" panose="02020603050405020304" pitchFamily="18" charset="0"/>
              </a:rPr>
              <a:t>ჰქონდა გზადაგზა ეწარმოებინა ლაზეთის ეთნოგრაფიული დათვალიერებაც.</a:t>
            </a:r>
            <a:endParaRPr lang="ka-GE" sz="1400" b="1" dirty="0">
              <a:solidFill>
                <a:schemeClr val="bg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მართკუთხედი 3"/>
          <p:cNvSpPr/>
          <p:nvPr/>
        </p:nvSpPr>
        <p:spPr>
          <a:xfrm>
            <a:off x="5754254" y="424874"/>
            <a:ext cx="4719782" cy="3647152"/>
          </a:xfrm>
          <a:prstGeom prst="rect">
            <a:avLst/>
          </a:prstGeom>
        </p:spPr>
        <p:txBody>
          <a:bodyPr wrap="square">
            <a:spAutoFit/>
          </a:bodyPr>
          <a:lstStyle/>
          <a:p>
            <a:pPr indent="457200" algn="just">
              <a:lnSpc>
                <a:spcPct val="150000"/>
              </a:lnSpc>
            </a:pPr>
            <a:r>
              <a:rPr lang="ka-GE" sz="1400" b="1" dirty="0">
                <a:ea typeface="Times New Roman" panose="02020603050405020304" pitchFamily="18" charset="0"/>
                <a:cs typeface="Times New Roman" panose="02020603050405020304" pitchFamily="18" charset="0"/>
              </a:rPr>
              <a:t>სიკეთე-სიხარულით, საიდან </a:t>
            </a:r>
            <a:r>
              <a:rPr lang="ka-GE" sz="1400" b="1" dirty="0">
                <a:ea typeface="Times New Roman" panose="02020603050405020304" pitchFamily="18" charset="0"/>
                <a:cs typeface="Times New Roman" panose="02020603050405020304" pitchFamily="18" charset="0"/>
              </a:rPr>
              <a:t>მოსულხარ</a:t>
            </a:r>
            <a:r>
              <a:rPr lang="ka-GE" sz="1400" b="1" dirty="0">
                <a:ea typeface="Times New Roman" panose="02020603050405020304" pitchFamily="18" charset="0"/>
                <a:cs typeface="Times New Roman" panose="02020603050405020304" pitchFamily="18" charset="0"/>
              </a:rPr>
              <a:t>, მარი?</a:t>
            </a:r>
            <a:endParaRPr lang="ka-GE" sz="1400" b="1" dirty="0">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pPr>
            <a:r>
              <a:rPr lang="ka-GE" sz="1400" b="1" dirty="0">
                <a:ea typeface="Times New Roman" panose="02020603050405020304" pitchFamily="18" charset="0"/>
                <a:cs typeface="Times New Roman" panose="02020603050405020304" pitchFamily="18" charset="0"/>
              </a:rPr>
              <a:t>ვერვინ ვნახე შენსავით მოაზროვნე, ჭკვიანი,</a:t>
            </a:r>
            <a:endParaRPr lang="ka-GE" sz="1400" b="1" dirty="0">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pPr>
            <a:r>
              <a:rPr lang="ka-GE" sz="1400" b="1" dirty="0">
                <a:ea typeface="Times New Roman" panose="02020603050405020304" pitchFamily="18" charset="0"/>
                <a:cs typeface="Times New Roman" panose="02020603050405020304" pitchFamily="18" charset="0"/>
              </a:rPr>
              <a:t>განსწავლული ხოჯა ხარ დიდი, აგრე არ არის?</a:t>
            </a:r>
            <a:endParaRPr lang="ka-GE" sz="1400" b="1" dirty="0">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pPr>
            <a:r>
              <a:rPr lang="ka-GE" sz="1400" b="1" dirty="0">
                <a:ea typeface="Times New Roman" panose="02020603050405020304" pitchFamily="18" charset="0"/>
                <a:cs typeface="Times New Roman" panose="02020603050405020304" pitchFamily="18" charset="0"/>
              </a:rPr>
              <a:t>დილიდან საღამომდის მუდამ წერე ლაზური.</a:t>
            </a:r>
            <a:endParaRPr lang="ka-GE" sz="1400" b="1" dirty="0">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pPr>
            <a:endParaRPr lang="ka-GE" sz="1400" b="1" dirty="0" smtClean="0">
              <a:ea typeface="Times New Roman" panose="02020603050405020304" pitchFamily="18" charset="0"/>
              <a:cs typeface="Times New Roman" panose="02020603050405020304" pitchFamily="18" charset="0"/>
            </a:endParaRPr>
          </a:p>
          <a:p>
            <a:pPr indent="457200" algn="just">
              <a:lnSpc>
                <a:spcPct val="150000"/>
              </a:lnSpc>
            </a:pPr>
            <a:r>
              <a:rPr lang="ka-GE" sz="1400" b="1" dirty="0" smtClean="0">
                <a:ea typeface="Times New Roman" panose="02020603050405020304" pitchFamily="18" charset="0"/>
                <a:cs typeface="Times New Roman" panose="02020603050405020304" pitchFamily="18" charset="0"/>
              </a:rPr>
              <a:t>რომელი </a:t>
            </a:r>
            <a:r>
              <a:rPr lang="ka-GE" sz="1400" b="1" dirty="0">
                <a:ea typeface="Times New Roman" panose="02020603050405020304" pitchFamily="18" charset="0"/>
                <a:cs typeface="Times New Roman" panose="02020603050405020304" pitchFamily="18" charset="0"/>
              </a:rPr>
              <a:t>მეფის კაცი ხარ, ზუსტად მითხარ </a:t>
            </a:r>
            <a:r>
              <a:rPr lang="ka-GE" sz="1400" b="1" dirty="0" smtClean="0">
                <a:ea typeface="Times New Roman" panose="02020603050405020304" pitchFamily="18" charset="0"/>
                <a:cs typeface="Times New Roman" panose="02020603050405020304" pitchFamily="18" charset="0"/>
              </a:rPr>
              <a:t> </a:t>
            </a:r>
          </a:p>
          <a:p>
            <a:pPr indent="457200" algn="just">
              <a:lnSpc>
                <a:spcPct val="150000"/>
              </a:lnSpc>
            </a:pPr>
            <a:r>
              <a:rPr lang="ka-GE" sz="1400" b="1" dirty="0" smtClean="0">
                <a:ea typeface="Times New Roman" panose="02020603050405020304" pitchFamily="18" charset="0"/>
                <a:cs typeface="Times New Roman" panose="02020603050405020304" pitchFamily="18" charset="0"/>
              </a:rPr>
              <a:t>ყოველი</a:t>
            </a:r>
            <a:r>
              <a:rPr lang="ka-GE" sz="1400" b="1" dirty="0">
                <a:ea typeface="Times New Roman" panose="02020603050405020304" pitchFamily="18" charset="0"/>
                <a:cs typeface="Times New Roman" panose="02020603050405020304" pitchFamily="18" charset="0"/>
              </a:rPr>
              <a:t>,</a:t>
            </a:r>
            <a:endParaRPr lang="ka-GE" sz="1400" b="1" dirty="0">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pPr>
            <a:r>
              <a:rPr lang="ka-GE" sz="1400" b="1" dirty="0">
                <a:ea typeface="Times New Roman" panose="02020603050405020304" pitchFamily="18" charset="0"/>
                <a:cs typeface="Times New Roman" panose="02020603050405020304" pitchFamily="18" charset="0"/>
              </a:rPr>
              <a:t>მთიელი კაცი ხარ, თუ მსხვილთავა ქალაქელი?</a:t>
            </a:r>
            <a:endParaRPr lang="ka-GE" sz="1400" b="1" dirty="0">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pPr>
            <a:r>
              <a:rPr lang="ka-GE" sz="1400" b="1" dirty="0">
                <a:ea typeface="Times New Roman" panose="02020603050405020304" pitchFamily="18" charset="0"/>
                <a:cs typeface="Times New Roman" panose="02020603050405020304" pitchFamily="18" charset="0"/>
              </a:rPr>
              <a:t>თუ შენ რუსი კაცი ხარ, სახე არ გაქვს ყვითელი,</a:t>
            </a:r>
            <a:endParaRPr lang="ka-GE" sz="1400" b="1" dirty="0">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pPr>
            <a:r>
              <a:rPr lang="ka-GE" sz="1400" b="1" dirty="0">
                <a:ea typeface="Times New Roman" panose="02020603050405020304" pitchFamily="18" charset="0"/>
                <a:cs typeface="Times New Roman" panose="02020603050405020304" pitchFamily="18" charset="0"/>
              </a:rPr>
              <a:t>ამის შემდეგ მე და თქვენ ვიქნებით მეგობრები,</a:t>
            </a:r>
            <a:endParaRPr lang="ka-GE" sz="1400" b="1" dirty="0">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pPr>
            <a:r>
              <a:rPr lang="ka-GE" sz="1400" b="1" dirty="0">
                <a:ea typeface="Times New Roman" panose="02020603050405020304" pitchFamily="18" charset="0"/>
                <a:cs typeface="Times New Roman" panose="02020603050405020304" pitchFamily="18" charset="0"/>
              </a:rPr>
              <a:t>ლაზურ მეტყველებაზე დაახვიე წიგნები...</a:t>
            </a:r>
            <a:endParaRPr lang="ka-GE" sz="1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მართკუთხედი 4"/>
          <p:cNvSpPr/>
          <p:nvPr/>
        </p:nvSpPr>
        <p:spPr>
          <a:xfrm>
            <a:off x="5329382" y="4349116"/>
            <a:ext cx="6096000" cy="1708160"/>
          </a:xfrm>
          <a:prstGeom prst="rect">
            <a:avLst/>
          </a:prstGeom>
        </p:spPr>
        <p:txBody>
          <a:bodyPr>
            <a:spAutoFit/>
          </a:bodyPr>
          <a:lstStyle/>
          <a:p>
            <a:pPr indent="457200" algn="just">
              <a:lnSpc>
                <a:spcPct val="150000"/>
              </a:lnSpc>
            </a:pPr>
            <a:r>
              <a:rPr lang="ka-GE" sz="1400" b="1" dirty="0">
                <a:solidFill>
                  <a:schemeClr val="bg2">
                    <a:lumMod val="50000"/>
                  </a:schemeClr>
                </a:solidFill>
                <a:ea typeface="Times New Roman" panose="02020603050405020304" pitchFamily="18" charset="0"/>
                <a:cs typeface="Times New Roman" panose="02020603050405020304" pitchFamily="18" charset="0"/>
              </a:rPr>
              <a:t>ნ. მარის მიერ 1910 წელს გამოცემული ნაშრომები «</a:t>
            </a:r>
            <a:r>
              <a:rPr lang="ka-GE" sz="1400" b="1" dirty="0">
                <a:solidFill>
                  <a:schemeClr val="bg2">
                    <a:lumMod val="50000"/>
                  </a:schemeClr>
                </a:solidFill>
                <a:ea typeface="Times New Roman" panose="02020603050405020304" pitchFamily="18" charset="0"/>
                <a:cs typeface="Times New Roman" panose="02020603050405020304" pitchFamily="18" charset="0"/>
              </a:rPr>
              <a:t>Из</a:t>
            </a:r>
            <a:r>
              <a:rPr lang="ka-GE" sz="1400" b="1" dirty="0">
                <a:solidFill>
                  <a:schemeClr val="bg2">
                    <a:lumMod val="50000"/>
                  </a:schemeClr>
                </a:solidFill>
                <a:ea typeface="Times New Roman" panose="02020603050405020304" pitchFamily="18" charset="0"/>
                <a:cs typeface="Times New Roman" panose="02020603050405020304" pitchFamily="18" charset="0"/>
              </a:rPr>
              <a:t> </a:t>
            </a:r>
            <a:r>
              <a:rPr lang="ka-GE" sz="1400" b="1" dirty="0">
                <a:solidFill>
                  <a:schemeClr val="bg2">
                    <a:lumMod val="50000"/>
                  </a:schemeClr>
                </a:solidFill>
                <a:ea typeface="Times New Roman" panose="02020603050405020304" pitchFamily="18" charset="0"/>
                <a:cs typeface="Times New Roman" panose="02020603050405020304" pitchFamily="18" charset="0"/>
              </a:rPr>
              <a:t>поездки</a:t>
            </a:r>
            <a:r>
              <a:rPr lang="ka-GE" sz="1400" b="1" dirty="0">
                <a:solidFill>
                  <a:schemeClr val="bg2">
                    <a:lumMod val="50000"/>
                  </a:schemeClr>
                </a:solidFill>
                <a:ea typeface="Times New Roman" panose="02020603050405020304" pitchFamily="18" charset="0"/>
                <a:cs typeface="Times New Roman" panose="02020603050405020304" pitchFamily="18" charset="0"/>
              </a:rPr>
              <a:t> в </a:t>
            </a:r>
            <a:r>
              <a:rPr lang="ka-GE" sz="1400" b="1" dirty="0">
                <a:solidFill>
                  <a:schemeClr val="bg2">
                    <a:lumMod val="50000"/>
                  </a:schemeClr>
                </a:solidFill>
                <a:ea typeface="Times New Roman" panose="02020603050405020304" pitchFamily="18" charset="0"/>
                <a:cs typeface="Times New Roman" panose="02020603050405020304" pitchFamily="18" charset="0"/>
              </a:rPr>
              <a:t>Турецкий</a:t>
            </a:r>
            <a:r>
              <a:rPr lang="ka-GE" sz="1400" b="1" dirty="0">
                <a:solidFill>
                  <a:schemeClr val="bg2">
                    <a:lumMod val="50000"/>
                  </a:schemeClr>
                </a:solidFill>
                <a:ea typeface="Times New Roman" panose="02020603050405020304" pitchFamily="18" charset="0"/>
                <a:cs typeface="Times New Roman" panose="02020603050405020304" pitchFamily="18" charset="0"/>
              </a:rPr>
              <a:t> </a:t>
            </a:r>
            <a:r>
              <a:rPr lang="ka-GE" sz="1400" b="1" dirty="0">
                <a:solidFill>
                  <a:schemeClr val="bg2">
                    <a:lumMod val="50000"/>
                  </a:schemeClr>
                </a:solidFill>
                <a:ea typeface="Times New Roman" panose="02020603050405020304" pitchFamily="18" charset="0"/>
                <a:cs typeface="Times New Roman" panose="02020603050405020304" pitchFamily="18" charset="0"/>
              </a:rPr>
              <a:t>Лазистан</a:t>
            </a:r>
            <a:r>
              <a:rPr lang="ka-GE" sz="1400" b="1" dirty="0">
                <a:solidFill>
                  <a:schemeClr val="bg2">
                    <a:lumMod val="50000"/>
                  </a:schemeClr>
                </a:solidFill>
                <a:ea typeface="Times New Roman" panose="02020603050405020304" pitchFamily="18" charset="0"/>
                <a:cs typeface="Times New Roman" panose="02020603050405020304" pitchFamily="18" charset="0"/>
              </a:rPr>
              <a:t>» </a:t>
            </a:r>
            <a:r>
              <a:rPr lang="ka-GE" sz="1400" b="1" dirty="0">
                <a:solidFill>
                  <a:schemeClr val="bg2">
                    <a:lumMod val="50000"/>
                  </a:schemeClr>
                </a:solidFill>
                <a:ea typeface="Times New Roman" panose="02020603050405020304" pitchFamily="18" charset="0"/>
                <a:cs typeface="Times New Roman" panose="02020603050405020304" pitchFamily="18" charset="0"/>
              </a:rPr>
              <a:t>Грамматика</a:t>
            </a:r>
            <a:r>
              <a:rPr lang="ka-GE" sz="1400" b="1" dirty="0">
                <a:solidFill>
                  <a:schemeClr val="bg2">
                    <a:lumMod val="50000"/>
                  </a:schemeClr>
                </a:solidFill>
                <a:ea typeface="Times New Roman" panose="02020603050405020304" pitchFamily="18" charset="0"/>
                <a:cs typeface="Times New Roman" panose="02020603050405020304" pitchFamily="18" charset="0"/>
              </a:rPr>
              <a:t> </a:t>
            </a:r>
            <a:r>
              <a:rPr lang="ka-GE" sz="1400" b="1" dirty="0">
                <a:solidFill>
                  <a:schemeClr val="bg2">
                    <a:lumMod val="50000"/>
                  </a:schemeClr>
                </a:solidFill>
                <a:ea typeface="Times New Roman" panose="02020603050405020304" pitchFamily="18" charset="0"/>
                <a:cs typeface="Times New Roman" panose="02020603050405020304" pitchFamily="18" charset="0"/>
              </a:rPr>
              <a:t>чанского</a:t>
            </a:r>
            <a:r>
              <a:rPr lang="ka-GE" sz="1400" b="1" dirty="0">
                <a:solidFill>
                  <a:schemeClr val="bg2">
                    <a:lumMod val="50000"/>
                  </a:schemeClr>
                </a:solidFill>
                <a:ea typeface="Times New Roman" panose="02020603050405020304" pitchFamily="18" charset="0"/>
                <a:cs typeface="Times New Roman" panose="02020603050405020304" pitchFamily="18" charset="0"/>
              </a:rPr>
              <a:t> (</a:t>
            </a:r>
            <a:r>
              <a:rPr lang="ka-GE" sz="1400" b="1" dirty="0">
                <a:solidFill>
                  <a:schemeClr val="bg2">
                    <a:lumMod val="50000"/>
                  </a:schemeClr>
                </a:solidFill>
                <a:ea typeface="Times New Roman" panose="02020603050405020304" pitchFamily="18" charset="0"/>
                <a:cs typeface="Times New Roman" panose="02020603050405020304" pitchFamily="18" charset="0"/>
              </a:rPr>
              <a:t>лазского</a:t>
            </a:r>
            <a:r>
              <a:rPr lang="ka-GE" sz="1400" b="1" dirty="0">
                <a:solidFill>
                  <a:schemeClr val="bg2">
                    <a:lumMod val="50000"/>
                  </a:schemeClr>
                </a:solidFill>
                <a:ea typeface="Times New Roman" panose="02020603050405020304" pitchFamily="18" charset="0"/>
                <a:cs typeface="Times New Roman" panose="02020603050405020304" pitchFamily="18" charset="0"/>
              </a:rPr>
              <a:t>) </a:t>
            </a:r>
            <a:r>
              <a:rPr lang="ka-GE" sz="1400" b="1" dirty="0">
                <a:solidFill>
                  <a:schemeClr val="bg2">
                    <a:lumMod val="50000"/>
                  </a:schemeClr>
                </a:solidFill>
                <a:ea typeface="Times New Roman" panose="02020603050405020304" pitchFamily="18" charset="0"/>
                <a:cs typeface="Times New Roman" panose="02020603050405020304" pitchFamily="18" charset="0"/>
              </a:rPr>
              <a:t>языка</a:t>
            </a:r>
            <a:r>
              <a:rPr lang="ka-GE" sz="1400" b="1" dirty="0">
                <a:solidFill>
                  <a:schemeClr val="bg2">
                    <a:lumMod val="50000"/>
                  </a:schemeClr>
                </a:solidFill>
                <a:ea typeface="Times New Roman" panose="02020603050405020304" pitchFamily="18" charset="0"/>
                <a:cs typeface="Times New Roman" panose="02020603050405020304" pitchFamily="18" charset="0"/>
              </a:rPr>
              <a:t> с </a:t>
            </a:r>
            <a:r>
              <a:rPr lang="ka-GE" sz="1400" b="1" dirty="0">
                <a:solidFill>
                  <a:schemeClr val="bg2">
                    <a:lumMod val="50000"/>
                  </a:schemeClr>
                </a:solidFill>
                <a:ea typeface="Times New Roman" panose="02020603050405020304" pitchFamily="18" charset="0"/>
                <a:cs typeface="Times New Roman" panose="02020603050405020304" pitchFamily="18" charset="0"/>
              </a:rPr>
              <a:t>хрестоматию</a:t>
            </a:r>
            <a:r>
              <a:rPr lang="ka-GE" sz="1400" b="1" dirty="0">
                <a:solidFill>
                  <a:schemeClr val="bg2">
                    <a:lumMod val="50000"/>
                  </a:schemeClr>
                </a:solidFill>
                <a:ea typeface="Times New Roman" panose="02020603050405020304" pitchFamily="18" charset="0"/>
                <a:cs typeface="Times New Roman" panose="02020603050405020304" pitchFamily="18" charset="0"/>
              </a:rPr>
              <a:t> и </a:t>
            </a:r>
            <a:r>
              <a:rPr lang="ka-GE" sz="1400" b="1" dirty="0">
                <a:solidFill>
                  <a:schemeClr val="bg2">
                    <a:lumMod val="50000"/>
                  </a:schemeClr>
                </a:solidFill>
                <a:ea typeface="Times New Roman" panose="02020603050405020304" pitchFamily="18" charset="0"/>
                <a:cs typeface="Times New Roman" panose="02020603050405020304" pitchFamily="18" charset="0"/>
              </a:rPr>
              <a:t>словарем</a:t>
            </a:r>
            <a:r>
              <a:rPr lang="ka-GE" sz="1400" b="1" dirty="0">
                <a:solidFill>
                  <a:schemeClr val="bg2">
                    <a:lumMod val="50000"/>
                  </a:schemeClr>
                </a:solidFill>
                <a:ea typeface="Times New Roman" panose="02020603050405020304" pitchFamily="18" charset="0"/>
                <a:cs typeface="Times New Roman" panose="02020603050405020304" pitchFamily="18" charset="0"/>
              </a:rPr>
              <a:t>»; დიდი მოვლენა იყო ლაზურის </a:t>
            </a:r>
            <a:r>
              <a:rPr lang="ka-GE" sz="1400" b="1" dirty="0" smtClean="0">
                <a:solidFill>
                  <a:schemeClr val="bg2">
                    <a:lumMod val="50000"/>
                  </a:schemeClr>
                </a:solidFill>
                <a:ea typeface="Times New Roman" panose="02020603050405020304" pitchFamily="18" charset="0"/>
                <a:cs typeface="Times New Roman" panose="02020603050405020304" pitchFamily="18" charset="0"/>
              </a:rPr>
              <a:t>მეცნიერული </a:t>
            </a:r>
            <a:r>
              <a:rPr lang="ka-GE" sz="1400" b="1" dirty="0">
                <a:solidFill>
                  <a:schemeClr val="bg2">
                    <a:lumMod val="50000"/>
                  </a:schemeClr>
                </a:solidFill>
                <a:ea typeface="Times New Roman" panose="02020603050405020304" pitchFamily="18" charset="0"/>
                <a:cs typeface="Times New Roman" panose="02020603050405020304" pitchFamily="18" charset="0"/>
              </a:rPr>
              <a:t>შესწავლის საქმეში და ლაზურის შესახებ არსებული საენათმეცნიერო შრომათა შორის დღესაც ერთ-ერთ საუკეთესო გამოკვლევას წარმოადგენს.</a:t>
            </a:r>
            <a:endParaRPr lang="ka-GE" sz="1400" b="1" dirty="0">
              <a:solidFill>
                <a:schemeClr val="bg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1989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ááá¡áá á§áá¤á¨áá«á.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647" y="490393"/>
            <a:ext cx="2381250" cy="3552825"/>
          </a:xfrm>
          <a:prstGeom prst="rect">
            <a:avLst/>
          </a:prstGeom>
          <a:noFill/>
          <a:extLst>
            <a:ext uri="{909E8E84-426E-40DD-AFC4-6F175D3DCCD1}">
              <a14:hiddenFill xmlns:a14="http://schemas.microsoft.com/office/drawing/2010/main">
                <a:solidFill>
                  <a:srgbClr val="FFFFFF"/>
                </a:solidFill>
              </a14:hiddenFill>
            </a:ext>
          </a:extLst>
        </p:spPr>
      </p:pic>
      <p:sp>
        <p:nvSpPr>
          <p:cNvPr id="3" name="მართკუთხედი 2"/>
          <p:cNvSpPr/>
          <p:nvPr/>
        </p:nvSpPr>
        <p:spPr>
          <a:xfrm>
            <a:off x="323272" y="4043218"/>
            <a:ext cx="6096000" cy="2031325"/>
          </a:xfrm>
          <a:prstGeom prst="rect">
            <a:avLst/>
          </a:prstGeom>
        </p:spPr>
        <p:txBody>
          <a:bodyPr>
            <a:spAutoFit/>
          </a:bodyPr>
          <a:lstStyle/>
          <a:p>
            <a:pPr indent="457200" algn="just">
              <a:lnSpc>
                <a:spcPct val="150000"/>
              </a:lnSpc>
            </a:pPr>
            <a:r>
              <a:rPr lang="ka-GE" sz="1200" b="1" dirty="0" smtClean="0">
                <a:solidFill>
                  <a:schemeClr val="bg2">
                    <a:lumMod val="50000"/>
                  </a:schemeClr>
                </a:solidFill>
                <a:ea typeface="Times New Roman" panose="02020603050405020304" pitchFamily="18" charset="0"/>
                <a:cs typeface="Times New Roman" panose="02020603050405020304" pitchFamily="18" charset="0"/>
              </a:rPr>
              <a:t>დიდი </a:t>
            </a:r>
            <a:r>
              <a:rPr lang="ka-GE" sz="1200" b="1" dirty="0">
                <a:solidFill>
                  <a:schemeClr val="bg2">
                    <a:lumMod val="50000"/>
                  </a:schemeClr>
                </a:solidFill>
                <a:ea typeface="Times New Roman" panose="02020603050405020304" pitchFamily="18" charset="0"/>
                <a:cs typeface="Times New Roman" panose="02020603050405020304" pitchFamily="18" charset="0"/>
              </a:rPr>
              <a:t>ღვაწლი მიუძღვის ჭანურის შესწავლაში პროფ. იოს. ყიფშიძეს. იგი 1910 წლის ზაფხულში პეტერბურგის უნივერსიტეტის მიერ მივლინებული იყო </a:t>
            </a:r>
            <a:r>
              <a:rPr lang="ka-GE" sz="1200" b="1" dirty="0">
                <a:solidFill>
                  <a:schemeClr val="bg2">
                    <a:lumMod val="50000"/>
                  </a:schemeClr>
                </a:solidFill>
                <a:ea typeface="Times New Roman" panose="02020603050405020304" pitchFamily="18" charset="0"/>
                <a:cs typeface="Times New Roman" panose="02020603050405020304" pitchFamily="18" charset="0"/>
              </a:rPr>
              <a:t>მურღულის</a:t>
            </a:r>
            <a:r>
              <a:rPr lang="ka-GE" sz="1200" b="1" dirty="0">
                <a:solidFill>
                  <a:schemeClr val="bg2">
                    <a:lumMod val="50000"/>
                  </a:schemeClr>
                </a:solidFill>
                <a:ea typeface="Times New Roman" panose="02020603050405020304" pitchFamily="18" charset="0"/>
                <a:cs typeface="Times New Roman" panose="02020603050405020304" pitchFamily="18" charset="0"/>
              </a:rPr>
              <a:t> ხეობაში </a:t>
            </a:r>
            <a:r>
              <a:rPr lang="ka-GE" sz="1200" b="1" dirty="0">
                <a:solidFill>
                  <a:schemeClr val="bg2">
                    <a:lumMod val="50000"/>
                  </a:schemeClr>
                </a:solidFill>
                <a:ea typeface="Times New Roman" panose="02020603050405020304" pitchFamily="18" charset="0"/>
                <a:cs typeface="Times New Roman" panose="02020603050405020304" pitchFamily="18" charset="0"/>
              </a:rPr>
              <a:t>ჩხალური</a:t>
            </a:r>
            <a:r>
              <a:rPr lang="ka-GE" sz="1200" b="1" dirty="0">
                <a:solidFill>
                  <a:schemeClr val="bg2">
                    <a:lumMod val="50000"/>
                  </a:schemeClr>
                </a:solidFill>
                <a:ea typeface="Times New Roman" panose="02020603050405020304" pitchFamily="18" charset="0"/>
                <a:cs typeface="Times New Roman" panose="02020603050405020304" pitchFamily="18" charset="0"/>
              </a:rPr>
              <a:t> კილოკავის შესასწავლად. 1911 წელს აქვეყნებს სპეციალურ ნაშრომს «</a:t>
            </a:r>
            <a:r>
              <a:rPr lang="ka-GE" sz="1200" b="1" dirty="0">
                <a:solidFill>
                  <a:schemeClr val="bg2">
                    <a:lumMod val="50000"/>
                  </a:schemeClr>
                </a:solidFill>
                <a:ea typeface="Times New Roman" panose="02020603050405020304" pitchFamily="18" charset="0"/>
                <a:cs typeface="Times New Roman" panose="02020603050405020304" pitchFamily="18" charset="0"/>
              </a:rPr>
              <a:t>Допольнительное</a:t>
            </a:r>
            <a:r>
              <a:rPr lang="ka-GE" sz="1200" b="1" dirty="0">
                <a:solidFill>
                  <a:schemeClr val="bg2">
                    <a:lumMod val="50000"/>
                  </a:schemeClr>
                </a:solidFill>
                <a:ea typeface="Times New Roman" panose="02020603050405020304" pitchFamily="18" charset="0"/>
                <a:cs typeface="Times New Roman" panose="02020603050405020304" pitchFamily="18" charset="0"/>
              </a:rPr>
              <a:t> </a:t>
            </a:r>
            <a:r>
              <a:rPr lang="ka-GE" sz="1200" b="1" dirty="0">
                <a:solidFill>
                  <a:schemeClr val="bg2">
                    <a:lumMod val="50000"/>
                  </a:schemeClr>
                </a:solidFill>
                <a:ea typeface="Times New Roman" panose="02020603050405020304" pitchFamily="18" charset="0"/>
                <a:cs typeface="Times New Roman" panose="02020603050405020304" pitchFamily="18" charset="0"/>
              </a:rPr>
              <a:t>сведения</a:t>
            </a:r>
            <a:r>
              <a:rPr lang="ka-GE" sz="1200" b="1" dirty="0">
                <a:solidFill>
                  <a:schemeClr val="bg2">
                    <a:lumMod val="50000"/>
                  </a:schemeClr>
                </a:solidFill>
                <a:ea typeface="Times New Roman" panose="02020603050405020304" pitchFamily="18" charset="0"/>
                <a:cs typeface="Times New Roman" panose="02020603050405020304" pitchFamily="18" charset="0"/>
              </a:rPr>
              <a:t> о </a:t>
            </a:r>
            <a:r>
              <a:rPr lang="ka-GE" sz="1200" b="1" dirty="0">
                <a:solidFill>
                  <a:schemeClr val="bg2">
                    <a:lumMod val="50000"/>
                  </a:schemeClr>
                </a:solidFill>
                <a:ea typeface="Times New Roman" panose="02020603050405020304" pitchFamily="18" charset="0"/>
                <a:cs typeface="Times New Roman" panose="02020603050405020304" pitchFamily="18" charset="0"/>
              </a:rPr>
              <a:t>чанском</a:t>
            </a:r>
            <a:r>
              <a:rPr lang="ka-GE" sz="1200" b="1" dirty="0">
                <a:solidFill>
                  <a:schemeClr val="bg2">
                    <a:lumMod val="50000"/>
                  </a:schemeClr>
                </a:solidFill>
                <a:ea typeface="Times New Roman" panose="02020603050405020304" pitchFamily="18" charset="0"/>
                <a:cs typeface="Times New Roman" panose="02020603050405020304" pitchFamily="18" charset="0"/>
              </a:rPr>
              <a:t> </a:t>
            </a:r>
            <a:r>
              <a:rPr lang="ka-GE" sz="1200" b="1" dirty="0">
                <a:solidFill>
                  <a:schemeClr val="bg2">
                    <a:lumMod val="50000"/>
                  </a:schemeClr>
                </a:solidFill>
                <a:ea typeface="Times New Roman" panose="02020603050405020304" pitchFamily="18" charset="0"/>
                <a:cs typeface="Times New Roman" panose="02020603050405020304" pitchFamily="18" charset="0"/>
              </a:rPr>
              <a:t>языке</a:t>
            </a:r>
            <a:r>
              <a:rPr lang="ka-GE" sz="1200" b="1" dirty="0">
                <a:solidFill>
                  <a:schemeClr val="bg2">
                    <a:lumMod val="50000"/>
                  </a:schemeClr>
                </a:solidFill>
                <a:ea typeface="Times New Roman" panose="02020603050405020304" pitchFamily="18" charset="0"/>
                <a:cs typeface="Times New Roman" panose="02020603050405020304" pitchFamily="18" charset="0"/>
              </a:rPr>
              <a:t>»; რომელიც </a:t>
            </a:r>
            <a:r>
              <a:rPr lang="ka-GE" sz="1200" b="1" dirty="0">
                <a:solidFill>
                  <a:schemeClr val="bg2">
                    <a:lumMod val="50000"/>
                  </a:schemeClr>
                </a:solidFill>
                <a:ea typeface="Times New Roman" panose="02020603050405020304" pitchFamily="18" charset="0"/>
                <a:cs typeface="Times New Roman" panose="02020603050405020304" pitchFamily="18" charset="0"/>
              </a:rPr>
              <a:t>მურღულის</a:t>
            </a:r>
            <a:r>
              <a:rPr lang="ka-GE" sz="1200" b="1" dirty="0">
                <a:solidFill>
                  <a:schemeClr val="bg2">
                    <a:lumMod val="50000"/>
                  </a:schemeClr>
                </a:solidFill>
                <a:ea typeface="Times New Roman" panose="02020603050405020304" pitchFamily="18" charset="0"/>
                <a:cs typeface="Times New Roman" panose="02020603050405020304" pitchFamily="18" charset="0"/>
              </a:rPr>
              <a:t> ხეობაში მივლინების ძირითადი შედეგების მიმოხილვას წარმოადგენს მასში მოცემულია </a:t>
            </a:r>
            <a:r>
              <a:rPr lang="ka-GE" sz="1200" b="1" dirty="0">
                <a:solidFill>
                  <a:schemeClr val="bg2">
                    <a:lumMod val="50000"/>
                  </a:schemeClr>
                </a:solidFill>
                <a:ea typeface="Times New Roman" panose="02020603050405020304" pitchFamily="18" charset="0"/>
                <a:cs typeface="Times New Roman" panose="02020603050405020304" pitchFamily="18" charset="0"/>
              </a:rPr>
              <a:t>ჩხალური</a:t>
            </a:r>
            <a:r>
              <a:rPr lang="ka-GE" sz="1200" b="1" dirty="0">
                <a:solidFill>
                  <a:schemeClr val="bg2">
                    <a:lumMod val="50000"/>
                  </a:schemeClr>
                </a:solidFill>
                <a:ea typeface="Times New Roman" panose="02020603050405020304" pitchFamily="18" charset="0"/>
                <a:cs typeface="Times New Roman" panose="02020603050405020304" pitchFamily="18" charset="0"/>
              </a:rPr>
              <a:t> კილოკავის დახასიათება, დაკვირვება გრამატიკულ მოვლენებზე, პროზაული ტექსტები და ჭანურ-რუსული ლექსიკონი.</a:t>
            </a:r>
            <a:endParaRPr lang="ka-GE" sz="1200" b="1" dirty="0">
              <a:solidFill>
                <a:schemeClr val="bg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მართკუთხედი 3"/>
          <p:cNvSpPr/>
          <p:nvPr/>
        </p:nvSpPr>
        <p:spPr>
          <a:xfrm>
            <a:off x="4045528" y="257910"/>
            <a:ext cx="7185890" cy="3139321"/>
          </a:xfrm>
          <a:prstGeom prst="rect">
            <a:avLst/>
          </a:prstGeom>
        </p:spPr>
        <p:txBody>
          <a:bodyPr wrap="square">
            <a:spAutoFit/>
          </a:bodyPr>
          <a:lstStyle/>
          <a:p>
            <a:pPr indent="457200" algn="just">
              <a:lnSpc>
                <a:spcPct val="150000"/>
              </a:lnSpc>
            </a:pPr>
            <a:r>
              <a:rPr lang="ka-GE" sz="1200" b="1" dirty="0">
                <a:ea typeface="Times New Roman" panose="02020603050405020304" pitchFamily="18" charset="0"/>
                <a:cs typeface="Times New Roman" panose="02020603050405020304" pitchFamily="18" charset="0"/>
              </a:rPr>
              <a:t>1917 წლის ზაფხულში იოს. ყიფშიძემ მეორედ იმოგზაურა ჭანეთის სხვადასხვა კუთხეში და ჭანურის სამივე კილოკავზე ჩაიწერა ტექსტები. ამ მივლინების შესახებ „საანგარიშო მოხსენება“ გამოქვეყნებულია </a:t>
            </a:r>
            <a:r>
              <a:rPr lang="ka-GE" sz="1200" b="1" dirty="0">
                <a:ea typeface="Times New Roman" panose="02020603050405020304" pitchFamily="18" charset="0"/>
                <a:cs typeface="Times New Roman" panose="02020603050405020304" pitchFamily="18" charset="0"/>
              </a:rPr>
              <a:t>ენიმკის</a:t>
            </a:r>
            <a:r>
              <a:rPr lang="ka-GE" sz="1200" b="1" dirty="0">
                <a:ea typeface="Times New Roman" panose="02020603050405020304" pitchFamily="18" charset="0"/>
                <a:cs typeface="Times New Roman" panose="02020603050405020304" pitchFamily="18" charset="0"/>
              </a:rPr>
              <a:t> I ტომში – 1937 წელს.</a:t>
            </a:r>
            <a:endParaRPr lang="ka-GE" sz="1200" b="1" dirty="0">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pPr>
            <a:r>
              <a:rPr lang="ka-GE" sz="1200" b="1" dirty="0" smtClean="0">
                <a:ea typeface="Times New Roman" panose="02020603050405020304" pitchFamily="18" charset="0"/>
                <a:cs typeface="Times New Roman" panose="02020603050405020304" pitchFamily="18" charset="0"/>
              </a:rPr>
              <a:t>იოს.ყიფშიძის</a:t>
            </a:r>
            <a:r>
              <a:rPr lang="ka-GE" sz="1200" b="1" dirty="0" smtClean="0">
                <a:ea typeface="Times New Roman" panose="02020603050405020304" pitchFamily="18" charset="0"/>
                <a:cs typeface="Times New Roman" panose="02020603050405020304" pitchFamily="18" charset="0"/>
              </a:rPr>
              <a:t> </a:t>
            </a:r>
            <a:r>
              <a:rPr lang="ka-GE" sz="1200" b="1" dirty="0">
                <a:ea typeface="Times New Roman" panose="02020603050405020304" pitchFamily="18" charset="0"/>
                <a:cs typeface="Times New Roman" panose="02020603050405020304" pitchFamily="18" charset="0"/>
              </a:rPr>
              <a:t>გარდაცვალების ოცი წლის შემდეგ, 1939 წელს აკად. არნ. ჩიქობავას რედაქტორობით გამოიცა იოს. ყიფშიძის „ჭანური ტექსტები“. ტექსტები წარმოგვიდგენს ჭანურის სამსავე კილოკავს: </a:t>
            </a:r>
            <a:r>
              <a:rPr lang="ka-GE" sz="1200" b="1" dirty="0">
                <a:ea typeface="Times New Roman" panose="02020603050405020304" pitchFamily="18" charset="0"/>
                <a:cs typeface="Times New Roman" panose="02020603050405020304" pitchFamily="18" charset="0"/>
              </a:rPr>
              <a:t>ათინურს</a:t>
            </a:r>
            <a:r>
              <a:rPr lang="ka-GE" sz="1200" b="1" dirty="0">
                <a:ea typeface="Times New Roman" panose="02020603050405020304" pitchFamily="18" charset="0"/>
                <a:cs typeface="Times New Roman" panose="02020603050405020304" pitchFamily="18" charset="0"/>
              </a:rPr>
              <a:t>, </a:t>
            </a:r>
            <a:r>
              <a:rPr lang="ka-GE" sz="1200" b="1" dirty="0">
                <a:ea typeface="Times New Roman" panose="02020603050405020304" pitchFamily="18" charset="0"/>
                <a:cs typeface="Times New Roman" panose="02020603050405020304" pitchFamily="18" charset="0"/>
              </a:rPr>
              <a:t>ვიწურ-არქაბულსა</a:t>
            </a:r>
            <a:r>
              <a:rPr lang="ka-GE" sz="1200" b="1" dirty="0">
                <a:ea typeface="Times New Roman" panose="02020603050405020304" pitchFamily="18" charset="0"/>
                <a:cs typeface="Times New Roman" panose="02020603050405020304" pitchFamily="18" charset="0"/>
              </a:rPr>
              <a:t> და </a:t>
            </a:r>
            <a:r>
              <a:rPr lang="ka-GE" sz="1200" b="1" dirty="0">
                <a:ea typeface="Times New Roman" panose="02020603050405020304" pitchFamily="18" charset="0"/>
                <a:cs typeface="Times New Roman" panose="02020603050405020304" pitchFamily="18" charset="0"/>
              </a:rPr>
              <a:t>ხოფურს</a:t>
            </a:r>
            <a:r>
              <a:rPr lang="ka-GE" sz="1200" b="1" dirty="0">
                <a:ea typeface="Times New Roman" panose="02020603050405020304" pitchFamily="18" charset="0"/>
                <a:cs typeface="Times New Roman" panose="02020603050405020304" pitchFamily="18" charset="0"/>
              </a:rPr>
              <a:t>, და ჩაწერილია ადგილობრივ ჭანთაგან. იგი მეტწილად თხრობითი ხასიათისაა–შეიცავს ზღაპრებს, ზოგი ძველი ჩვეულების აღწერას, გადმოცემებს და ლექსებსაც. ამ ტექსტების შესახებ აკად. არნ. ჩიქობავა წერდა: „იოსებ ყიფშიძის ჭანური ტექსტები ჩაწერილი ადგილობრივ ძვირფასია არა მარტო მხოლოდ თავისთავად, არამედ როგორც საკონტროლო საშუალება ჭანეთის გარეთ ჩაწერილი ჭანური მეტყველების ნიმუშებისათვის, ის საშუალებას გვაძლევს ამ მასალის ავ-კარგიანობაში გავერკვეთ“.</a:t>
            </a:r>
            <a:endParaRPr lang="ka-GE" sz="12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მართკუთხედი 4"/>
          <p:cNvSpPr/>
          <p:nvPr/>
        </p:nvSpPr>
        <p:spPr>
          <a:xfrm>
            <a:off x="6788727" y="4168509"/>
            <a:ext cx="6096000" cy="1754326"/>
          </a:xfrm>
          <a:prstGeom prst="rect">
            <a:avLst/>
          </a:prstGeom>
        </p:spPr>
        <p:txBody>
          <a:bodyPr>
            <a:spAutoFit/>
          </a:bodyPr>
          <a:lstStyle/>
          <a:p>
            <a:pPr indent="457200" algn="just">
              <a:lnSpc>
                <a:spcPct val="150000"/>
              </a:lnSpc>
            </a:pPr>
            <a:r>
              <a:rPr lang="ka-GE" sz="1200" b="1" dirty="0">
                <a:solidFill>
                  <a:schemeClr val="tx2">
                    <a:lumMod val="75000"/>
                  </a:schemeClr>
                </a:solidFill>
                <a:ea typeface="Times New Roman" panose="02020603050405020304" pitchFamily="18" charset="0"/>
                <a:cs typeface="Times New Roman" panose="02020603050405020304" pitchFamily="18" charset="0"/>
              </a:rPr>
              <a:t>ხოფაში რომ მოხვედი, მოსვლა იყოს კეთილი,</a:t>
            </a:r>
            <a:endParaRPr lang="ka-GE" sz="1200" b="1" dirty="0">
              <a:solidFill>
                <a:schemeClr val="tx2">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pPr>
            <a:r>
              <a:rPr lang="ka-GE" sz="1200" b="1" dirty="0">
                <a:solidFill>
                  <a:schemeClr val="tx2">
                    <a:lumMod val="75000"/>
                  </a:schemeClr>
                </a:solidFill>
                <a:ea typeface="Times New Roman" panose="02020603050405020304" pitchFamily="18" charset="0"/>
                <a:cs typeface="Times New Roman" panose="02020603050405020304" pitchFamily="18" charset="0"/>
              </a:rPr>
              <a:t>ამდენი რომ იარე, იქნებ კი ხარ დაღლილი?!</a:t>
            </a:r>
            <a:endParaRPr lang="ka-GE" sz="1200" b="1" dirty="0">
              <a:solidFill>
                <a:schemeClr val="tx2">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pPr>
            <a:r>
              <a:rPr lang="ka-GE" sz="1200" b="1" dirty="0">
                <a:solidFill>
                  <a:schemeClr val="tx2">
                    <a:lumMod val="75000"/>
                  </a:schemeClr>
                </a:solidFill>
                <a:ea typeface="Times New Roman" panose="02020603050405020304" pitchFamily="18" charset="0"/>
                <a:cs typeface="Times New Roman" panose="02020603050405020304" pitchFamily="18" charset="0"/>
              </a:rPr>
              <a:t>გვეცოდები</a:t>
            </a:r>
            <a:r>
              <a:rPr lang="ka-GE" sz="1200" b="1" dirty="0">
                <a:solidFill>
                  <a:schemeClr val="tx2">
                    <a:lumMod val="75000"/>
                  </a:schemeClr>
                </a:solidFill>
                <a:ea typeface="Times New Roman" panose="02020603050405020304" pitchFamily="18" charset="0"/>
                <a:cs typeface="Times New Roman" panose="02020603050405020304" pitchFamily="18" charset="0"/>
              </a:rPr>
              <a:t>, რომ განვლე შენ ამხელა მანძილი,</a:t>
            </a:r>
            <a:endParaRPr lang="ka-GE" sz="1200" b="1" dirty="0">
              <a:solidFill>
                <a:schemeClr val="tx2">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pPr>
            <a:r>
              <a:rPr lang="ka-GE" sz="1200" b="1" dirty="0">
                <a:solidFill>
                  <a:schemeClr val="tx2">
                    <a:lumMod val="75000"/>
                  </a:schemeClr>
                </a:solidFill>
                <a:ea typeface="Times New Roman" panose="02020603050405020304" pitchFamily="18" charset="0"/>
                <a:cs typeface="Times New Roman" panose="02020603050405020304" pitchFamily="18" charset="0"/>
              </a:rPr>
              <a:t>ალბათ საქმე გექნება, ტყუილად არ ხარ </a:t>
            </a:r>
            <a:r>
              <a:rPr lang="ka-GE" sz="1200" b="1" dirty="0">
                <a:solidFill>
                  <a:schemeClr val="tx2">
                    <a:lumMod val="75000"/>
                  </a:schemeClr>
                </a:solidFill>
                <a:ea typeface="Times New Roman" panose="02020603050405020304" pitchFamily="18" charset="0"/>
                <a:cs typeface="Times New Roman" panose="02020603050405020304" pitchFamily="18" charset="0"/>
              </a:rPr>
              <a:t>გარჯილი</a:t>
            </a:r>
            <a:r>
              <a:rPr lang="ka-GE" sz="1200" b="1" dirty="0">
                <a:solidFill>
                  <a:schemeClr val="tx2">
                    <a:lumMod val="75000"/>
                  </a:schemeClr>
                </a:solidFill>
                <a:ea typeface="Times New Roman" panose="02020603050405020304" pitchFamily="18" charset="0"/>
                <a:cs typeface="Times New Roman" panose="02020603050405020304" pitchFamily="18" charset="0"/>
              </a:rPr>
              <a:t>,</a:t>
            </a:r>
            <a:endParaRPr lang="ka-GE" sz="1200" b="1" dirty="0">
              <a:solidFill>
                <a:schemeClr val="tx2">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pPr>
            <a:r>
              <a:rPr lang="ka-GE" sz="1200" b="1" dirty="0">
                <a:solidFill>
                  <a:schemeClr val="tx2">
                    <a:lumMod val="75000"/>
                  </a:schemeClr>
                </a:solidFill>
                <a:ea typeface="Times New Roman" panose="02020603050405020304" pitchFamily="18" charset="0"/>
                <a:cs typeface="Times New Roman" panose="02020603050405020304" pitchFamily="18" charset="0"/>
              </a:rPr>
              <a:t>ჩვენ გვიყვარხარ, შენ თუ გაქვს </a:t>
            </a:r>
            <a:r>
              <a:rPr lang="ka-GE" sz="1200" b="1" dirty="0">
                <a:solidFill>
                  <a:schemeClr val="tx2">
                    <a:lumMod val="75000"/>
                  </a:schemeClr>
                </a:solidFill>
                <a:ea typeface="Times New Roman" panose="02020603050405020304" pitchFamily="18" charset="0"/>
                <a:cs typeface="Times New Roman" panose="02020603050405020304" pitchFamily="18" charset="0"/>
              </a:rPr>
              <a:t>ჩვენამდი</a:t>
            </a:r>
            <a:r>
              <a:rPr lang="ka-GE" sz="1200" b="1" dirty="0">
                <a:solidFill>
                  <a:schemeClr val="tx2">
                    <a:lumMod val="75000"/>
                  </a:schemeClr>
                </a:solidFill>
                <a:ea typeface="Times New Roman" panose="02020603050405020304" pitchFamily="18" charset="0"/>
                <a:cs typeface="Times New Roman" panose="02020603050405020304" pitchFamily="18" charset="0"/>
              </a:rPr>
              <a:t> სიყვარული?</a:t>
            </a:r>
            <a:endParaRPr lang="ka-GE" sz="1200" b="1" dirty="0">
              <a:solidFill>
                <a:schemeClr val="tx2">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pPr>
            <a:r>
              <a:rPr lang="ka-GE" sz="1200" b="1" dirty="0">
                <a:solidFill>
                  <a:schemeClr val="tx2">
                    <a:lumMod val="75000"/>
                  </a:schemeClr>
                </a:solidFill>
                <a:ea typeface="Times New Roman" panose="02020603050405020304" pitchFamily="18" charset="0"/>
                <a:cs typeface="Times New Roman" panose="02020603050405020304" pitchFamily="18" charset="0"/>
              </a:rPr>
              <a:t>აქამდე რომ მოხვედი, მოგწონს ენა ლაზური?!...</a:t>
            </a:r>
            <a:endParaRPr lang="ka-GE" sz="1200" b="1"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8245469"/>
      </p:ext>
    </p:extLst>
  </p:cSld>
  <p:clrMapOvr>
    <a:masterClrMapping/>
  </p:clrMapOvr>
</p:sld>
</file>

<file path=ppt/theme/theme1.xml><?xml version="1.0" encoding="utf-8"?>
<a:theme xmlns:a="http://schemas.openxmlformats.org/drawingml/2006/main" name="ჭრილი">
  <a:themeElements>
    <a:clrScheme name="ჭრილი">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ჭრილი">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ჭრილი">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ის თემა">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210</TotalTime>
  <Words>1202</Words>
  <Application>Microsoft Office PowerPoint</Application>
  <PresentationFormat>ფართოეკრანიანი</PresentationFormat>
  <Paragraphs>48</Paragraphs>
  <Slides>13</Slides>
  <Notes>1</Notes>
  <HiddenSlides>0</HiddenSlides>
  <MMClips>0</MMClips>
  <ScaleCrop>false</ScaleCrop>
  <HeadingPairs>
    <vt:vector size="6" baseType="variant">
      <vt:variant>
        <vt:lpstr>გამოყენებული შრიფტები</vt:lpstr>
      </vt:variant>
      <vt:variant>
        <vt:i4>5</vt:i4>
      </vt:variant>
      <vt:variant>
        <vt:lpstr>თემა</vt:lpstr>
      </vt:variant>
      <vt:variant>
        <vt:i4>1</vt:i4>
      </vt:variant>
      <vt:variant>
        <vt:lpstr>სლაიდების სათაურები</vt:lpstr>
      </vt:variant>
      <vt:variant>
        <vt:i4>13</vt:i4>
      </vt:variant>
    </vt:vector>
  </HeadingPairs>
  <TitlesOfParts>
    <vt:vector size="19" baseType="lpstr">
      <vt:lpstr>Calibri</vt:lpstr>
      <vt:lpstr>Century Gothic</vt:lpstr>
      <vt:lpstr>Sylfaen</vt:lpstr>
      <vt:lpstr>Times New Roman</vt:lpstr>
      <vt:lpstr>Wingdings 3</vt:lpstr>
      <vt:lpstr>ჭრილი</vt:lpstr>
      <vt:lpstr>ციალა ნარაკიძე</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ციალა ნარაკიძე</dc:title>
  <dc:creator>user</dc:creator>
  <cp:lastModifiedBy>user</cp:lastModifiedBy>
  <cp:revision>12</cp:revision>
  <dcterms:created xsi:type="dcterms:W3CDTF">2018-10-31T07:21:54Z</dcterms:created>
  <dcterms:modified xsi:type="dcterms:W3CDTF">2018-11-02T08:55:53Z</dcterms:modified>
</cp:coreProperties>
</file>